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2"/>
  </p:notesMasterIdLst>
  <p:sldIdLst>
    <p:sldId id="258" r:id="rId2"/>
    <p:sldId id="315" r:id="rId3"/>
    <p:sldId id="316" r:id="rId4"/>
    <p:sldId id="317" r:id="rId5"/>
    <p:sldId id="318" r:id="rId6"/>
    <p:sldId id="319" r:id="rId7"/>
    <p:sldId id="320" r:id="rId8"/>
    <p:sldId id="330" r:id="rId9"/>
    <p:sldId id="332" r:id="rId10"/>
    <p:sldId id="321" r:id="rId11"/>
    <p:sldId id="322" r:id="rId12"/>
    <p:sldId id="323" r:id="rId13"/>
    <p:sldId id="324" r:id="rId14"/>
    <p:sldId id="325" r:id="rId15"/>
    <p:sldId id="302" r:id="rId16"/>
    <p:sldId id="326" r:id="rId17"/>
    <p:sldId id="327" r:id="rId18"/>
    <p:sldId id="328" r:id="rId19"/>
    <p:sldId id="337" r:id="rId20"/>
    <p:sldId id="329" r:id="rId21"/>
    <p:sldId id="331" r:id="rId22"/>
    <p:sldId id="286" r:id="rId23"/>
    <p:sldId id="308" r:id="rId24"/>
    <p:sldId id="306" r:id="rId25"/>
    <p:sldId id="303" r:id="rId26"/>
    <p:sldId id="333" r:id="rId27"/>
    <p:sldId id="309" r:id="rId28"/>
    <p:sldId id="310" r:id="rId29"/>
    <p:sldId id="334" r:id="rId30"/>
    <p:sldId id="291" r:id="rId31"/>
    <p:sldId id="335" r:id="rId32"/>
    <p:sldId id="293" r:id="rId33"/>
    <p:sldId id="288" r:id="rId34"/>
    <p:sldId id="338" r:id="rId35"/>
    <p:sldId id="296" r:id="rId36"/>
    <p:sldId id="336" r:id="rId37"/>
    <p:sldId id="264" r:id="rId38"/>
    <p:sldId id="339" r:id="rId39"/>
    <p:sldId id="312" r:id="rId40"/>
    <p:sldId id="313" r:id="rId41"/>
  </p:sldIdLst>
  <p:sldSz cx="12192000" cy="6858000"/>
  <p:notesSz cx="6858000" cy="9144000"/>
  <p:embeddedFontLst>
    <p:embeddedFont>
      <p:font typeface="1훈하얀고양이 R" panose="02020603020101020101" pitchFamily="18" charset="-127"/>
      <p:regular r:id="rId43"/>
    </p:embeddedFont>
    <p:embeddedFont>
      <p:font typeface="a타이틀고딕1" panose="02020600000000000000" pitchFamily="18" charset="-127"/>
      <p:regular r:id="rId44"/>
    </p:embeddedFont>
    <p:embeddedFont>
      <p:font typeface="a타이틀고딕2" panose="02020600000000000000" pitchFamily="18" charset="-127"/>
      <p:regular r:id="rId45"/>
    </p:embeddedFont>
    <p:embeddedFont>
      <p:font typeface="나눔스퀘어 Bold" panose="020B0600000101010101" pitchFamily="50" charset="-127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-윤고딕310" panose="02030504000101010101" pitchFamily="18" charset="-127"/>
      <p:regular r:id="rId49"/>
    </p:embeddedFont>
    <p:embeddedFont>
      <p:font typeface="-윤고딕320" panose="02030504000101010101" pitchFamily="18" charset="-127"/>
      <p:regular r:id="rId50"/>
    </p:embeddedFont>
    <p:embeddedFont>
      <p:font typeface="-윤고딕330" panose="02030504000101010101" pitchFamily="18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46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C71"/>
    <a:srgbClr val="35B778"/>
    <a:srgbClr val="30678D"/>
    <a:srgbClr val="440154"/>
    <a:srgbClr val="FDE723"/>
    <a:srgbClr val="FFFF00"/>
    <a:srgbClr val="D60093"/>
    <a:srgbClr val="FF0000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0379" autoAdjust="0"/>
  </p:normalViewPr>
  <p:slideViewPr>
    <p:cSldViewPr snapToGrid="0">
      <p:cViewPr varScale="1">
        <p:scale>
          <a:sx n="60" d="100"/>
          <a:sy n="60" d="100"/>
        </p:scale>
        <p:origin x="948" y="52"/>
      </p:cViewPr>
      <p:guideLst>
        <p:guide orient="horz" pos="845"/>
        <p:guide pos="4611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FF947-8C93-42E1-83B6-86D90ABCA10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631B8-672F-4892-B23B-1E4601EC8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06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1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lat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long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의 정보를 이용해 각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data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의 위치를 지도 위에 나타냈고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색깔의 분포는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price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을 기준으로 하였다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그 결과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주어진 데이터는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king county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서쪽지역의 집값이고 왼쪽 상단에 지역이 집값이 높은 것을 확인 할 수 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478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807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연도별로 지어진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집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의 추이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대체적으로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100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년 전에 지어진 집보다 새로 지어진 집이 많아졌다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이는 건축기술의 발달로 전에 비해 더 빠르게 집을 지을 수 있다고 판단했다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또한 그래프의 흐름을 보면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유독 특정 시기의 새로 지어진 집이 큰 폭으로 줄어든 것을 확인했고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이는 미국의 경제상황과 밀접한 연관이 있음을 확인했다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공통적으로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경제 불황이 끝날 때쯤 가장 낮은 값을 보이는데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이는 경제 불황시에 사회 전반적으로 집을 새로 짓지 않은 결과가 그 시기에 나타나기 때문으로 해석하였다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078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30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대다수의 집이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waterfront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 나와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 나온 결과를 지도에 나타냈다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그 결과 대체로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해안가에 위치한 집이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waterfront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 나왔지만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내륙 중간중간에 호수가 있는 곳이 많고 그 호수를 관찰 할 수 있는 집의 경우에도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waterfront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의 값이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 나왔다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하지만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위 데이터로 왜 근처에 다른 집은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waterfront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 되었는지 설명이 어려워 추가적인 정보가 필요하다고 판단했다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86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View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경우에도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의 값이 많아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이외의 값을 받은 데이터를 지도 위에 나타냈다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그 결과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대체로 일관되게 해안가에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해안가에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위치한 집의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view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를 받은 것을 확인 할 수 있었다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Waterfront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와 달리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을 받지 않은 값이 많은 것은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오션뷰가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경치의 절대적인 기준은 아니고 다른 요소를 추가적으로 반영한 결과이기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떄문으로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해석했다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98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Grade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condition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은 집의 전반적인 상태와 가치를 점수로 매기는 것으로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grade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경우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점에서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14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점에서 중위 값인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7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점이 가장 많은 정규분포 모양을 띄는 것을 확인했다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구체적으로 살펴보면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두 변수 모두 평균이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중위값보다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큰 것을 확인했다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따라서 두 변수의 값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판단시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조금 나쁘더라도 평균의 값을 부여하고 조금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좋더라고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높은 값을 부여하는 평가자의 기준을 유추하였다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909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987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529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King county data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에서 집의 구조와 관련된 변수가 가장 많았다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중요하지 않은 변수의 설명은 생략하고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의미 있는 변수들 몇 개를 골라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,price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라는 변수를 기준으로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scatter plot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을 그려보았다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 데이터를 통해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아파트가 대부분인 우리나라와 달리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미국의 집은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3.5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층이 최고층으로  모두 전원주택에서 거주하는 것을 확인할 수 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bedroom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역시 각각 평균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개와 최대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10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개가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있으며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화장실도 평균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3.5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개에서  최대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7.5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개까지 있는 것을 확인할 수 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흥미로운 것은 집의 크기에 따라 가격의 상한선이 있는 반면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대지의 크기는 다소 가격과 무관한 모습을 보이고 있는 것을 확인하였다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189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295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526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158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Condition 1 ~ 2</a:t>
            </a:r>
            <a:r>
              <a:rPr lang="ko-KR" altLang="en-US" dirty="0"/>
              <a:t>는 대체로 낮은 </a:t>
            </a:r>
            <a:r>
              <a:rPr lang="en-US" altLang="ko-KR" dirty="0"/>
              <a:t>grade. </a:t>
            </a:r>
            <a:r>
              <a:rPr lang="ko-KR" altLang="en-US" dirty="0"/>
              <a:t>또한 </a:t>
            </a:r>
            <a:r>
              <a:rPr lang="en-US" altLang="ko-KR" dirty="0"/>
              <a:t>condition 3</a:t>
            </a:r>
            <a:r>
              <a:rPr lang="ko-KR" altLang="en-US" dirty="0"/>
              <a:t>에 자료가 </a:t>
            </a:r>
            <a:r>
              <a:rPr lang="ko-KR" altLang="en-US" dirty="0" err="1"/>
              <a:t>몰려있어</a:t>
            </a:r>
            <a:r>
              <a:rPr lang="ko-KR" altLang="en-US" dirty="0"/>
              <a:t> </a:t>
            </a:r>
            <a:r>
              <a:rPr lang="en-US" altLang="ko-KR" dirty="0"/>
              <a:t>plot</a:t>
            </a:r>
            <a:r>
              <a:rPr lang="ko-KR" altLang="en-US" dirty="0"/>
              <a:t>에는 많은 점이 </a:t>
            </a:r>
            <a:r>
              <a:rPr lang="ko-KR" altLang="en-US" dirty="0" err="1"/>
              <a:t>찍혀있습니다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arenBoth"/>
            </a:pPr>
            <a:r>
              <a:rPr lang="en-US" altLang="ko-KR" dirty="0"/>
              <a:t>Bedrooms</a:t>
            </a:r>
            <a:r>
              <a:rPr lang="ko-KR" altLang="en-US" dirty="0"/>
              <a:t>와 </a:t>
            </a:r>
            <a:r>
              <a:rPr lang="en-US" altLang="ko-KR" dirty="0"/>
              <a:t>grade</a:t>
            </a:r>
            <a:r>
              <a:rPr lang="ko-KR" altLang="en-US" dirty="0"/>
              <a:t>는 어느 정도 양의 상관관계 </a:t>
            </a:r>
            <a:r>
              <a:rPr lang="en-US" altLang="ko-KR" dirty="0"/>
              <a:t>(</a:t>
            </a:r>
            <a:r>
              <a:rPr lang="ko-KR" altLang="en-US" dirty="0"/>
              <a:t>검증 필요</a:t>
            </a:r>
            <a:r>
              <a:rPr lang="en-US" altLang="ko-KR" dirty="0"/>
              <a:t>)</a:t>
            </a:r>
          </a:p>
          <a:p>
            <a:pPr marL="228600" indent="-228600">
              <a:buAutoNum type="arabicParenBoth"/>
            </a:pPr>
            <a:r>
              <a:rPr lang="ko-KR" altLang="en-US" dirty="0"/>
              <a:t>일정 수의 </a:t>
            </a:r>
            <a:r>
              <a:rPr lang="en-US" altLang="ko-KR" dirty="0"/>
              <a:t>Bedrooms </a:t>
            </a:r>
            <a:r>
              <a:rPr lang="ko-KR" altLang="en-US" dirty="0"/>
              <a:t>는 일정 수의 </a:t>
            </a:r>
            <a:r>
              <a:rPr lang="en-US" altLang="ko-KR" dirty="0"/>
              <a:t>grade</a:t>
            </a:r>
            <a:r>
              <a:rPr lang="ko-KR" altLang="en-US" dirty="0"/>
              <a:t>를 보장 </a:t>
            </a:r>
            <a:r>
              <a:rPr lang="en-US" altLang="ko-KR" dirty="0"/>
              <a:t>(FLOW (1) 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</a:p>
          <a:p>
            <a:pPr marL="228600" indent="-228600">
              <a:buAutoNum type="arabicParenBoth"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일정 가격 이상은 항상 높은 그레이드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99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Condition 1 ~ 2</a:t>
            </a:r>
            <a:r>
              <a:rPr lang="ko-KR" altLang="en-US" dirty="0"/>
              <a:t>는 대체로 낮은 </a:t>
            </a:r>
            <a:r>
              <a:rPr lang="en-US" altLang="ko-KR" dirty="0"/>
              <a:t>grade. </a:t>
            </a:r>
            <a:r>
              <a:rPr lang="ko-KR" altLang="en-US" dirty="0"/>
              <a:t>또한 </a:t>
            </a:r>
            <a:r>
              <a:rPr lang="en-US" altLang="ko-KR" dirty="0"/>
              <a:t>condition 3</a:t>
            </a:r>
            <a:r>
              <a:rPr lang="ko-KR" altLang="en-US" dirty="0"/>
              <a:t>에 자료가 </a:t>
            </a:r>
            <a:r>
              <a:rPr lang="ko-KR" altLang="en-US" dirty="0" err="1"/>
              <a:t>몰려있어</a:t>
            </a:r>
            <a:r>
              <a:rPr lang="ko-KR" altLang="en-US" dirty="0"/>
              <a:t> </a:t>
            </a:r>
            <a:r>
              <a:rPr lang="en-US" altLang="ko-KR" dirty="0"/>
              <a:t>plot</a:t>
            </a:r>
            <a:r>
              <a:rPr lang="ko-KR" altLang="en-US" dirty="0"/>
              <a:t>에는 많은 점이 </a:t>
            </a:r>
            <a:r>
              <a:rPr lang="ko-KR" altLang="en-US" dirty="0" err="1"/>
              <a:t>찍혀있습니다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arenBoth"/>
            </a:pPr>
            <a:r>
              <a:rPr lang="en-US" altLang="ko-KR" dirty="0"/>
              <a:t>Bedrooms</a:t>
            </a:r>
            <a:r>
              <a:rPr lang="ko-KR" altLang="en-US" dirty="0"/>
              <a:t>와 </a:t>
            </a:r>
            <a:r>
              <a:rPr lang="en-US" altLang="ko-KR" dirty="0"/>
              <a:t>grade</a:t>
            </a:r>
            <a:r>
              <a:rPr lang="ko-KR" altLang="en-US" dirty="0"/>
              <a:t>는 어느 정도 양의 상관관계 </a:t>
            </a:r>
            <a:r>
              <a:rPr lang="en-US" altLang="ko-KR" dirty="0"/>
              <a:t>(</a:t>
            </a:r>
            <a:r>
              <a:rPr lang="ko-KR" altLang="en-US" dirty="0"/>
              <a:t>검증 필요</a:t>
            </a:r>
            <a:r>
              <a:rPr lang="en-US" altLang="ko-KR" dirty="0"/>
              <a:t>)</a:t>
            </a:r>
          </a:p>
          <a:p>
            <a:pPr marL="228600" indent="-228600">
              <a:buAutoNum type="arabicParenBoth"/>
            </a:pPr>
            <a:r>
              <a:rPr lang="ko-KR" altLang="en-US" dirty="0"/>
              <a:t>일정 수의 </a:t>
            </a:r>
            <a:r>
              <a:rPr lang="en-US" altLang="ko-KR" dirty="0"/>
              <a:t>Bedrooms </a:t>
            </a:r>
            <a:r>
              <a:rPr lang="ko-KR" altLang="en-US" dirty="0"/>
              <a:t>는 일정 수의 </a:t>
            </a:r>
            <a:r>
              <a:rPr lang="en-US" altLang="ko-KR" dirty="0"/>
              <a:t>grade</a:t>
            </a:r>
            <a:r>
              <a:rPr lang="ko-KR" altLang="en-US" dirty="0"/>
              <a:t>를 보장 </a:t>
            </a:r>
            <a:r>
              <a:rPr lang="en-US" altLang="ko-KR" dirty="0"/>
              <a:t>(FLOW (1) 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</a:p>
          <a:p>
            <a:pPr marL="228600" indent="-228600">
              <a:buAutoNum type="arabicParenBoth"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일정 가격 이상은 항상 높은 그레이드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056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Bathrooms</a:t>
            </a:r>
            <a:r>
              <a:rPr lang="ko-KR" altLang="en-US" dirty="0"/>
              <a:t>이 항상 호화로움을 의미하는 것은 아니다</a:t>
            </a:r>
            <a:endParaRPr lang="en-US" altLang="ko-KR" dirty="0"/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대부분 </a:t>
            </a:r>
            <a:r>
              <a:rPr lang="en-US" altLang="ko-KR" dirty="0"/>
              <a:t>bathrooms </a:t>
            </a:r>
            <a:r>
              <a:rPr lang="ko-KR" altLang="en-US" dirty="0"/>
              <a:t>가 있어야 가격</a:t>
            </a:r>
            <a:r>
              <a:rPr lang="en-US" altLang="ko-KR" dirty="0"/>
              <a:t> outlier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262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Bathrooms</a:t>
            </a:r>
            <a:r>
              <a:rPr lang="ko-KR" altLang="en-US" dirty="0"/>
              <a:t>이 항상 호화로움을 의미하는 것은 아니다</a:t>
            </a:r>
            <a:endParaRPr lang="en-US" altLang="ko-KR" dirty="0"/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대부분 </a:t>
            </a:r>
            <a:r>
              <a:rPr lang="en-US" altLang="ko-KR" dirty="0"/>
              <a:t>bathrooms </a:t>
            </a:r>
            <a:r>
              <a:rPr lang="ko-KR" altLang="en-US" dirty="0"/>
              <a:t>가 있어야 가격</a:t>
            </a:r>
            <a:r>
              <a:rPr lang="en-US" altLang="ko-KR" dirty="0"/>
              <a:t> outlier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92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Plot</a:t>
            </a:r>
            <a:r>
              <a:rPr lang="ko-KR" altLang="en-US" dirty="0"/>
              <a:t> 설명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추세 </a:t>
            </a:r>
            <a:r>
              <a:rPr lang="en-US" altLang="ko-KR" dirty="0"/>
              <a:t>: grade</a:t>
            </a:r>
            <a:r>
              <a:rPr lang="ko-KR" altLang="en-US" dirty="0"/>
              <a:t>는 </a:t>
            </a:r>
            <a:r>
              <a:rPr lang="en-US" altLang="ko-KR" dirty="0" err="1"/>
              <a:t>sqft_living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016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329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031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81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718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099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915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☞ 전반적으로 약한 양의 상관관계</a:t>
            </a:r>
            <a:endParaRPr kumimoji="0" lang="ko-KR" altLang="en-US" sz="105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☞ 극단적인 값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극단치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들이 약간은 보정되었다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☞ 한 채 가격은 비싸지만</a:t>
            </a:r>
            <a:r>
              <a:rPr kumimoji="0" lang="en-US" altLang="ko-KR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, </a:t>
            </a:r>
            <a:r>
              <a:rPr kumimoji="0" lang="ko-KR" altLang="en-US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평당 가격이 싼 곳도 있고</a:t>
            </a:r>
            <a:endParaRPr kumimoji="0" lang="en-US" altLang="ko-KR" sz="105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  </a:t>
            </a:r>
            <a:r>
              <a:rPr kumimoji="0" lang="ko-KR" altLang="en-US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   반대의 경우도 있다</a:t>
            </a:r>
            <a:r>
              <a:rPr kumimoji="0" lang="en-US" altLang="ko-KR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.</a:t>
            </a:r>
            <a:endParaRPr kumimoji="0" lang="ko-KR" altLang="en-US" sz="9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13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☞ 전반적으로 약한 양의 상관관계</a:t>
            </a:r>
            <a:endParaRPr kumimoji="0" lang="ko-KR" altLang="en-US" sz="105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☞ 극단적인 값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극단치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들이 약간은 보정되었다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☞ 한 채 가격은 비싸지만</a:t>
            </a:r>
            <a:r>
              <a:rPr kumimoji="0" lang="en-US" altLang="ko-KR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, </a:t>
            </a:r>
            <a:r>
              <a:rPr kumimoji="0" lang="ko-KR" altLang="en-US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평당 가격이 싼 곳도 있고</a:t>
            </a:r>
            <a:endParaRPr kumimoji="0" lang="en-US" altLang="ko-KR" sz="105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  </a:t>
            </a:r>
            <a:r>
              <a:rPr kumimoji="0" lang="ko-KR" altLang="en-US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   반대의 경우도 있다</a:t>
            </a:r>
            <a:r>
              <a:rPr kumimoji="0" lang="en-US" altLang="ko-KR" sz="105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.</a:t>
            </a:r>
            <a:endParaRPr kumimoji="0" lang="ko-KR" altLang="en-US" sz="9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828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477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0175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1565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694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85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83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074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70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56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870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631B8-672F-4892-B23B-1E4601EC86C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33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namu.moe/w/%EC%95%8C%EB%9E%98%EC%8A%A4%EC%B9%B4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hyperlink" Target="https://pixabay.com/en/information-librarian-library-logo-160948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2AB2BA-E944-48CC-8513-60668D3FF3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6334089"/>
              </p:ext>
            </p:extLst>
          </p:nvPr>
        </p:nvGraphicFramePr>
        <p:xfrm>
          <a:off x="-4013" y="574006"/>
          <a:ext cx="1226728" cy="6283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03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1142125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8769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79947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King County</a:t>
                      </a:r>
                      <a:endParaRPr lang="ko-KR" altLang="en-US" sz="11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79947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목적 및 전략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79947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EDA (1)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79947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EDA (2)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79947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EDA (3)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79947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결 론 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79947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Q &amp; A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14A6F09-0ED4-4860-88D4-3CBD41362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98" t="6871" r="51128" b="58551"/>
          <a:stretch/>
        </p:blipFill>
        <p:spPr>
          <a:xfrm>
            <a:off x="237541" y="1097308"/>
            <a:ext cx="828675" cy="708938"/>
          </a:xfrm>
          <a:prstGeom prst="ellipse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34642F-AA1B-483E-9C11-46C663880388}"/>
              </a:ext>
            </a:extLst>
          </p:cNvPr>
          <p:cNvGrpSpPr/>
          <p:nvPr userDrawn="1"/>
        </p:nvGrpSpPr>
        <p:grpSpPr>
          <a:xfrm>
            <a:off x="345740" y="2041505"/>
            <a:ext cx="624548" cy="544863"/>
            <a:chOff x="236578" y="1904626"/>
            <a:chExt cx="831273" cy="659284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6270F545-603A-4793-ABBD-20EFFF236007}"/>
                </a:ext>
              </a:extLst>
            </p:cNvPr>
            <p:cNvSpPr/>
            <p:nvPr/>
          </p:nvSpPr>
          <p:spPr>
            <a:xfrm>
              <a:off x="236578" y="1904626"/>
              <a:ext cx="831273" cy="659284"/>
            </a:xfrm>
            <a:prstGeom prst="triangle">
              <a:avLst/>
            </a:prstGeom>
            <a:solidFill>
              <a:srgbClr val="FA3C71"/>
            </a:soli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9C73CDC-6CB8-4957-9E5C-F438003C53F4}"/>
                </a:ext>
              </a:extLst>
            </p:cNvPr>
            <p:cNvCxnSpPr/>
            <p:nvPr/>
          </p:nvCxnSpPr>
          <p:spPr>
            <a:xfrm>
              <a:off x="406400" y="2301031"/>
              <a:ext cx="5048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B45EC98-E742-401C-A3FF-C5A90DB23E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7640" y="2828216"/>
            <a:ext cx="554182" cy="5815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B2278D-ABE8-4DE9-81D0-6BAEB982867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077" y="3623750"/>
            <a:ext cx="624548" cy="6056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AFF505-AD06-4AA2-ABD4-C33D14B5D1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97077" y="4403872"/>
            <a:ext cx="673211" cy="6232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867459-5F92-44F8-A3FC-E583D94E2BF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7453" y="5202214"/>
            <a:ext cx="568850" cy="55026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8E0F018-954B-49A2-975C-119B77ED0047}"/>
              </a:ext>
            </a:extLst>
          </p:cNvPr>
          <p:cNvGrpSpPr/>
          <p:nvPr userDrawn="1"/>
        </p:nvGrpSpPr>
        <p:grpSpPr>
          <a:xfrm>
            <a:off x="414792" y="6014539"/>
            <a:ext cx="496349" cy="581397"/>
            <a:chOff x="6764802" y="1143000"/>
            <a:chExt cx="3903197" cy="45720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D0F689-DEB8-4EB4-B23F-30C4D8135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59228"/>
            <a:stretch/>
          </p:blipFill>
          <p:spPr>
            <a:xfrm>
              <a:off x="6939766" y="1143000"/>
              <a:ext cx="3728233" cy="4572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64057A1-1C9E-4DB2-8257-27EDCAF98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4802" y="3194941"/>
              <a:ext cx="1031341" cy="681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3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2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9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5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4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moe/w/%EC%95%8C%EB%9E%98%EC%8A%A4%EC%B9%B4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hyperlink" Target="http://www.publicdomainpictures.net/view-image.php?image=201830&amp;picture=new-text-overla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moe/w/%EC%95%8C%EB%9E%98%EC%8A%A4%EC%B9%B4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10" Type="http://schemas.openxmlformats.org/officeDocument/2006/relationships/image" Target="../media/image93.png"/><Relationship Id="rId4" Type="http://schemas.openxmlformats.org/officeDocument/2006/relationships/image" Target="../media/image4.png"/><Relationship Id="rId9" Type="http://schemas.openxmlformats.org/officeDocument/2006/relationships/image" Target="../media/image9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ublicdomainpictures.net/view-image.php?image=201830&amp;picture=new-text-overlay" TargetMode="External"/><Relationship Id="rId5" Type="http://schemas.openxmlformats.org/officeDocument/2006/relationships/image" Target="../media/image67.jpe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5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pixabay.com/en/information-librarian-library-logo-16094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371770"/>
            <a:ext cx="12192000" cy="48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6415" y="1430888"/>
            <a:ext cx="6313716" cy="202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차 </a:t>
            </a: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Project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srgbClr val="FA3C7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EDA</a:t>
            </a:r>
            <a:endParaRPr lang="en-US" altLang="ko-KR" sz="4800" b="1" i="1" kern="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588345" y="6457720"/>
            <a:ext cx="276225" cy="276225"/>
            <a:chOff x="203886" y="3778542"/>
            <a:chExt cx="276225" cy="27622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DE64729-725E-4910-BEF5-BD9D2266289C}"/>
                </a:ext>
              </a:extLst>
            </p:cNvPr>
            <p:cNvSpPr/>
            <p:nvPr/>
          </p:nvSpPr>
          <p:spPr>
            <a:xfrm>
              <a:off x="203886" y="3778542"/>
              <a:ext cx="276225" cy="2762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0738AE2-CAE4-434F-8B7D-0DAD3705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25" y="3839032"/>
              <a:ext cx="175100" cy="155244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5561288" y="4119853"/>
            <a:ext cx="1090637" cy="395288"/>
          </a:xfrm>
          <a:prstGeom prst="roundRect">
            <a:avLst>
              <a:gd name="adj" fmla="val 50000"/>
            </a:avLst>
          </a:prstGeom>
          <a:solidFill>
            <a:srgbClr val="FA3C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DSL</a:t>
            </a:r>
          </a:p>
        </p:txBody>
      </p:sp>
      <p:cxnSp>
        <p:nvCxnSpPr>
          <p:cNvPr id="37" name="직선 연결선 36"/>
          <p:cNvCxnSpPr>
            <a:stCxn id="35" idx="2"/>
          </p:cNvCxnSpPr>
          <p:nvPr/>
        </p:nvCxnSpPr>
        <p:spPr>
          <a:xfrm flipH="1">
            <a:off x="6096000" y="4515141"/>
            <a:ext cx="10607" cy="194258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6082666" y="0"/>
            <a:ext cx="10607" cy="118800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327429" y="6457721"/>
            <a:ext cx="276225" cy="276225"/>
            <a:chOff x="5327429" y="6457721"/>
            <a:chExt cx="276225" cy="2762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A66723-1E68-4B3D-BC15-EA8051D9DD21}"/>
                </a:ext>
              </a:extLst>
            </p:cNvPr>
            <p:cNvSpPr/>
            <p:nvPr/>
          </p:nvSpPr>
          <p:spPr>
            <a:xfrm>
              <a:off x="5327429" y="6457721"/>
              <a:ext cx="276225" cy="2762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364F7EC-7A96-413A-A5AE-EFDCC1F6B05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407656" y="6536395"/>
              <a:ext cx="111637" cy="137059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55160" y="6457720"/>
            <a:ext cx="276225" cy="276225"/>
            <a:chOff x="301857" y="2509837"/>
            <a:chExt cx="276225" cy="27622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57320DD-65FD-4B0B-8A0F-2A2BF13648F6}"/>
                </a:ext>
              </a:extLst>
            </p:cNvPr>
            <p:cNvSpPr/>
            <p:nvPr/>
          </p:nvSpPr>
          <p:spPr>
            <a:xfrm>
              <a:off x="301857" y="2509837"/>
              <a:ext cx="276225" cy="276225"/>
            </a:xfrm>
            <a:prstGeom prst="ellipse">
              <a:avLst/>
            </a:prstGeom>
            <a:solidFill>
              <a:srgbClr val="FA3C7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8228EEE2-C467-41BF-981D-F383A5D190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3985" y="2570861"/>
              <a:ext cx="103633" cy="141360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24" name="Freeform 22">
                <a:extLst>
                  <a:ext uri="{FF2B5EF4-FFF2-40B4-BE49-F238E27FC236}">
                    <a16:creationId xmlns:a16="http://schemas.microsoft.com/office/drawing/2014/main" id="{384D3324-5153-46F6-B141-FAE43828C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3">
                <a:extLst>
                  <a:ext uri="{FF2B5EF4-FFF2-40B4-BE49-F238E27FC236}">
                    <a16:creationId xmlns:a16="http://schemas.microsoft.com/office/drawing/2014/main" id="{74D96987-565B-44BD-8860-085B5D172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9B3DC9F2-D66B-4CD8-8376-7F0148EAF4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63F339FE-12D3-4FF3-9BFB-53519382F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F8EF879-BED9-4E0F-8B4F-F9861F8B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16" y="344007"/>
            <a:ext cx="2847271" cy="2753475"/>
          </a:xfrm>
          <a:prstGeom prst="ellipse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F8F9C4B3-B134-4392-8CBE-CCAAD175D9DF}"/>
              </a:ext>
            </a:extLst>
          </p:cNvPr>
          <p:cNvSpPr/>
          <p:nvPr/>
        </p:nvSpPr>
        <p:spPr>
          <a:xfrm>
            <a:off x="376348" y="136732"/>
            <a:ext cx="2068946" cy="2102535"/>
          </a:xfrm>
          <a:prstGeom prst="ellipse">
            <a:avLst/>
          </a:prstGeom>
          <a:blipFill>
            <a:blip r:embed="rId3"/>
            <a:stretch>
              <a:fillRect l="-264" t="6260" r="264" b="-626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2290" name="Picture 2" descr="라이언 이미지 검색결과">
            <a:extLst>
              <a:ext uri="{FF2B5EF4-FFF2-40B4-BE49-F238E27FC236}">
                <a16:creationId xmlns:a16="http://schemas.microsoft.com/office/drawing/2014/main" id="{840F8A4D-07B5-4296-90FD-FD7149193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32206" r="12777" b="30212"/>
          <a:stretch/>
        </p:blipFill>
        <p:spPr bwMode="auto">
          <a:xfrm>
            <a:off x="967298" y="3978854"/>
            <a:ext cx="2285598" cy="201689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7331B6-4D5A-416D-BE51-7DEBB82F6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735" y="3850744"/>
            <a:ext cx="2285597" cy="214500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2127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092"/>
            <a:ext cx="1292225" cy="292194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433777"/>
            <a:ext cx="1292225" cy="2424223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F40F52-CCBC-4DDA-A465-CB088F16C254}"/>
              </a:ext>
            </a:extLst>
          </p:cNvPr>
          <p:cNvGrpSpPr/>
          <p:nvPr/>
        </p:nvGrpSpPr>
        <p:grpSpPr>
          <a:xfrm>
            <a:off x="1551118" y="1175055"/>
            <a:ext cx="11616337" cy="5171406"/>
            <a:chOff x="1551118" y="1175055"/>
            <a:chExt cx="11616337" cy="5171406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66536F2-DC03-4A4A-A044-41547C737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1118" y="1175055"/>
              <a:ext cx="8301831" cy="5171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491396D-2778-41A7-9C87-737FBBBE66AB}"/>
                </a:ext>
              </a:extLst>
            </p:cNvPr>
            <p:cNvSpPr txBox="1"/>
            <p:nvPr/>
          </p:nvSpPr>
          <p:spPr>
            <a:xfrm>
              <a:off x="9090972" y="1785441"/>
              <a:ext cx="28436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집의 가격 정보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연속형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9401B0-08D3-428F-8BBB-2631AA3FAD92}"/>
                </a:ext>
              </a:extLst>
            </p:cNvPr>
            <p:cNvSpPr txBox="1"/>
            <p:nvPr/>
          </p:nvSpPr>
          <p:spPr>
            <a:xfrm>
              <a:off x="9109883" y="3321257"/>
              <a:ext cx="3358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지상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지하 넓이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연속형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443390-3DD7-4EEE-9A92-7333DB2F697F}"/>
                </a:ext>
              </a:extLst>
            </p:cNvPr>
            <p:cNvSpPr txBox="1"/>
            <p:nvPr/>
          </p:nvSpPr>
          <p:spPr>
            <a:xfrm>
              <a:off x="9672357" y="2569461"/>
              <a:ext cx="3495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건물 넓이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부지 넓이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연속형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2BB0D4-4C16-4291-8314-60906BB3D7CF}"/>
                </a:ext>
              </a:extLst>
            </p:cNvPr>
            <p:cNvSpPr txBox="1"/>
            <p:nvPr/>
          </p:nvSpPr>
          <p:spPr>
            <a:xfrm>
              <a:off x="9156733" y="2951056"/>
              <a:ext cx="24695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층수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명목형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58228A-E35F-4A05-A22C-C26614B26D76}"/>
                </a:ext>
              </a:extLst>
            </p:cNvPr>
            <p:cNvSpPr txBox="1"/>
            <p:nvPr/>
          </p:nvSpPr>
          <p:spPr>
            <a:xfrm>
              <a:off x="8950353" y="4350371"/>
              <a:ext cx="24695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경치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오션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명목형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75D581-29AC-4BBC-B296-1859CE58AD5B}"/>
                </a:ext>
              </a:extLst>
            </p:cNvPr>
            <p:cNvSpPr txBox="1"/>
            <p:nvPr/>
          </p:nvSpPr>
          <p:spPr>
            <a:xfrm>
              <a:off x="8935150" y="3853591"/>
              <a:ext cx="3358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집의 상태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연속형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BB906E-245A-4067-8DC7-C1B7B949003D}"/>
                </a:ext>
              </a:extLst>
            </p:cNvPr>
            <p:cNvSpPr txBox="1"/>
            <p:nvPr/>
          </p:nvSpPr>
          <p:spPr>
            <a:xfrm>
              <a:off x="7318674" y="4972347"/>
              <a:ext cx="4487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거래날짜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건축연도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재건축연도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시간형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D2C12B-A0EF-4C19-AC31-02D974C43AA8}"/>
                </a:ext>
              </a:extLst>
            </p:cNvPr>
            <p:cNvSpPr txBox="1"/>
            <p:nvPr/>
          </p:nvSpPr>
          <p:spPr>
            <a:xfrm>
              <a:off x="7352143" y="5622883"/>
              <a:ext cx="3515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위경도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주소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위치정보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B24A32-27FF-42E8-A8EC-49D99EE6DC5E}"/>
                </a:ext>
              </a:extLst>
            </p:cNvPr>
            <p:cNvSpPr txBox="1"/>
            <p:nvPr/>
          </p:nvSpPr>
          <p:spPr>
            <a:xfrm>
              <a:off x="9133305" y="2167182"/>
              <a:ext cx="3054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방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화장실 개수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명목형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181BA4-968C-4657-B368-7B7F548D0B6A}"/>
              </a:ext>
            </a:extLst>
          </p:cNvPr>
          <p:cNvSpPr txBox="1"/>
          <p:nvPr/>
        </p:nvSpPr>
        <p:spPr>
          <a:xfrm>
            <a:off x="2762931" y="806163"/>
            <a:ext cx="624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각 변수의 성질에 따른 도식화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B208A4-13A4-42A3-8DD0-202A83E4D9AA}"/>
              </a:ext>
            </a:extLst>
          </p:cNvPr>
          <p:cNvGrpSpPr/>
          <p:nvPr/>
        </p:nvGrpSpPr>
        <p:grpSpPr>
          <a:xfrm>
            <a:off x="1505399" y="805723"/>
            <a:ext cx="1320010" cy="369332"/>
            <a:chOff x="1505399" y="805723"/>
            <a:chExt cx="132001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850A59-9134-4953-8862-DB286599F27F}"/>
                </a:ext>
              </a:extLst>
            </p:cNvPr>
            <p:cNvSpPr txBox="1"/>
            <p:nvPr/>
          </p:nvSpPr>
          <p:spPr>
            <a:xfrm>
              <a:off x="1528259" y="805723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변수 분류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: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2D77A0E-9392-41C8-9BC4-05E9071132FE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420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1" y="0"/>
            <a:ext cx="8623154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B5A557-2F4C-4FD1-972E-D48977F6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E3429C-1C0D-4CAD-A561-C2A585954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9DB5E6-F5F4-4729-97EC-4C9802BF7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00" y="1063030"/>
            <a:ext cx="6388904" cy="34642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33DD37-BF0A-437D-84D1-6DA50801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251" y="1238552"/>
            <a:ext cx="635929" cy="328873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3A00179-C58C-4C6B-984E-B97E871E26A0}"/>
              </a:ext>
            </a:extLst>
          </p:cNvPr>
          <p:cNvGrpSpPr/>
          <p:nvPr/>
        </p:nvGrpSpPr>
        <p:grpSpPr>
          <a:xfrm>
            <a:off x="1505399" y="4513473"/>
            <a:ext cx="10610626" cy="2175380"/>
            <a:chOff x="1505399" y="4513473"/>
            <a:chExt cx="10610626" cy="217538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BCEE2B7-B8E9-493B-A92F-B5AF2E4A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5399" y="4527283"/>
              <a:ext cx="10610626" cy="2161570"/>
            </a:xfrm>
            <a:prstGeom prst="rect">
              <a:avLst/>
            </a:prstGeom>
          </p:spPr>
        </p:pic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C9D86178-BF2E-4E6D-AE77-5D6EDB44175D}"/>
                </a:ext>
              </a:extLst>
            </p:cNvPr>
            <p:cNvSpPr/>
            <p:nvPr/>
          </p:nvSpPr>
          <p:spPr>
            <a:xfrm>
              <a:off x="10527011" y="4513473"/>
              <a:ext cx="887988" cy="2123918"/>
            </a:xfrm>
            <a:prstGeom prst="frame">
              <a:avLst>
                <a:gd name="adj1" fmla="val 2441"/>
              </a:avLst>
            </a:prstGeom>
            <a:solidFill>
              <a:srgbClr val="FF0000"/>
            </a:solidFill>
            <a:ln w="28575">
              <a:solidFill>
                <a:srgbClr val="FF006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9DD8D1-C95C-4D56-96DE-B2EE234DC963}"/>
              </a:ext>
            </a:extLst>
          </p:cNvPr>
          <p:cNvGrpSpPr/>
          <p:nvPr/>
        </p:nvGrpSpPr>
        <p:grpSpPr>
          <a:xfrm>
            <a:off x="1505399" y="805723"/>
            <a:ext cx="5715316" cy="369332"/>
            <a:chOff x="1505399" y="805723"/>
            <a:chExt cx="5715316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2F897A-A8E2-4140-9DB5-5BFFA4B4BFF8}"/>
                </a:ext>
              </a:extLst>
            </p:cNvPr>
            <p:cNvSpPr txBox="1"/>
            <p:nvPr/>
          </p:nvSpPr>
          <p:spPr>
            <a:xfrm>
              <a:off x="1528259" y="805723"/>
              <a:ext cx="5692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20" panose="02030504000101010101" pitchFamily="18" charset="-127"/>
                  <a:ea typeface="-윤고딕320" panose="02030504000101010101" pitchFamily="18" charset="-127"/>
                </a:rPr>
                <a:t>위치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20" panose="02030504000101010101" pitchFamily="18" charset="-127"/>
                  <a:ea typeface="-윤고딕320" panose="02030504000101010101" pitchFamily="18" charset="-127"/>
                </a:rPr>
                <a:t>data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: king county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의 북서쪽 지역의 집 값이 높다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.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5B3D739-326D-47D3-85B1-1F0580731BB2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E8345C9-5D73-4446-9912-E0C81452157C}"/>
              </a:ext>
            </a:extLst>
          </p:cNvPr>
          <p:cNvGrpSpPr/>
          <p:nvPr/>
        </p:nvGrpSpPr>
        <p:grpSpPr>
          <a:xfrm>
            <a:off x="8623154" y="72396"/>
            <a:ext cx="3540271" cy="2205318"/>
            <a:chOff x="8666851" y="0"/>
            <a:chExt cx="3540271" cy="2205318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5E906920-626C-4AD4-961F-F4509B55E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6851" y="0"/>
              <a:ext cx="3540271" cy="220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액자 30">
              <a:extLst>
                <a:ext uri="{FF2B5EF4-FFF2-40B4-BE49-F238E27FC236}">
                  <a16:creationId xmlns:a16="http://schemas.microsoft.com/office/drawing/2014/main" id="{D9D4C9DF-1882-4164-89A9-1CAEE18BE636}"/>
                </a:ext>
              </a:extLst>
            </p:cNvPr>
            <p:cNvSpPr/>
            <p:nvPr/>
          </p:nvSpPr>
          <p:spPr>
            <a:xfrm>
              <a:off x="9629403" y="1779514"/>
              <a:ext cx="1795217" cy="382056"/>
            </a:xfrm>
            <a:prstGeom prst="frame">
              <a:avLst>
                <a:gd name="adj1" fmla="val 2441"/>
              </a:avLst>
            </a:prstGeom>
            <a:solidFill>
              <a:srgbClr val="FF0000"/>
            </a:solidFill>
            <a:ln w="28575">
              <a:solidFill>
                <a:srgbClr val="FF006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0EF1E0-8DC2-4C4B-9ABB-9D331A804D88}"/>
              </a:ext>
            </a:extLst>
          </p:cNvPr>
          <p:cNvSpPr/>
          <p:nvPr/>
        </p:nvSpPr>
        <p:spPr>
          <a:xfrm>
            <a:off x="8446770" y="2566080"/>
            <a:ext cx="3497580" cy="1874575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52C2CC-A5C9-4E10-A392-F7C6A209E700}"/>
              </a:ext>
            </a:extLst>
          </p:cNvPr>
          <p:cNvSpPr/>
          <p:nvPr/>
        </p:nvSpPr>
        <p:spPr>
          <a:xfrm>
            <a:off x="8521534" y="2734679"/>
            <a:ext cx="33480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 ‘</a:t>
            </a:r>
            <a:r>
              <a:rPr lang="en-US" altLang="ko-KR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geopandas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와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‘bokeh’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활용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 Lat,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long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정보를 이용해 각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data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위치를 지도에 표시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 Price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기준으로 색 구분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1AAB62-EB44-4912-8A8A-28D8CB6C6139}"/>
              </a:ext>
            </a:extLst>
          </p:cNvPr>
          <p:cNvSpPr/>
          <p:nvPr/>
        </p:nvSpPr>
        <p:spPr>
          <a:xfrm>
            <a:off x="28575" y="707092"/>
            <a:ext cx="1292225" cy="292194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BB31DE-F7DA-42E9-A25E-8E8DE20DA2BC}"/>
              </a:ext>
            </a:extLst>
          </p:cNvPr>
          <p:cNvSpPr/>
          <p:nvPr/>
        </p:nvSpPr>
        <p:spPr>
          <a:xfrm>
            <a:off x="28575" y="4433777"/>
            <a:ext cx="1292225" cy="2424223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67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8575"/>
            <a:ext cx="1292225" cy="2958014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383928"/>
            <a:ext cx="1292225" cy="247407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899AE2-5132-4531-B68E-321E5BB0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1544737"/>
            <a:ext cx="7496906" cy="266498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52C78C6-1DCA-4FAF-9A5E-62581ED0B522}"/>
              </a:ext>
            </a:extLst>
          </p:cNvPr>
          <p:cNvGrpSpPr/>
          <p:nvPr/>
        </p:nvGrpSpPr>
        <p:grpSpPr>
          <a:xfrm>
            <a:off x="9019119" y="150732"/>
            <a:ext cx="3074671" cy="2036108"/>
            <a:chOff x="8654754" y="0"/>
            <a:chExt cx="3540271" cy="220531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4B90078C-5612-4F9F-9596-6AC9E65D7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4754" y="0"/>
              <a:ext cx="3540271" cy="220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76E7F82C-5D23-4182-9CE7-0E3DCAAC72D3}"/>
                </a:ext>
              </a:extLst>
            </p:cNvPr>
            <p:cNvSpPr/>
            <p:nvPr/>
          </p:nvSpPr>
          <p:spPr>
            <a:xfrm>
              <a:off x="9771983" y="1463040"/>
              <a:ext cx="1274781" cy="338866"/>
            </a:xfrm>
            <a:prstGeom prst="frame">
              <a:avLst>
                <a:gd name="adj1" fmla="val 4281"/>
              </a:avLst>
            </a:prstGeom>
            <a:solidFill>
              <a:srgbClr val="FF0066"/>
            </a:solidFill>
            <a:ln w="28575">
              <a:solidFill>
                <a:srgbClr val="FF006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D76C14-34C3-444D-AEA8-96D6B347FE71}"/>
              </a:ext>
            </a:extLst>
          </p:cNvPr>
          <p:cNvGrpSpPr/>
          <p:nvPr/>
        </p:nvGrpSpPr>
        <p:grpSpPr>
          <a:xfrm>
            <a:off x="1505399" y="805723"/>
            <a:ext cx="5907804" cy="369332"/>
            <a:chOff x="1505399" y="805723"/>
            <a:chExt cx="590780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8EEF85-4CBA-4401-B56B-55E32C9B082F}"/>
                </a:ext>
              </a:extLst>
            </p:cNvPr>
            <p:cNvSpPr txBox="1"/>
            <p:nvPr/>
          </p:nvSpPr>
          <p:spPr>
            <a:xfrm>
              <a:off x="1528259" y="805723"/>
              <a:ext cx="5884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시간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20" panose="02030504000101010101" pitchFamily="18" charset="-127"/>
                  <a:ea typeface="-윤고딕320" panose="02030504000101010101" pitchFamily="18" charset="-127"/>
                </a:rPr>
                <a:t>data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: </a:t>
              </a:r>
              <a:r>
                <a:rPr lang="ko-KR" altLang="en-US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계절</a:t>
              </a: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, </a:t>
              </a:r>
              <a:r>
                <a:rPr lang="ko-KR" altLang="en-US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월별로 </a:t>
              </a: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house </a:t>
              </a:r>
              <a:r>
                <a:rPr lang="ko-KR" altLang="en-US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거래량의 변화가 존재한다</a:t>
              </a: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77122B8-7DDC-4280-A605-A3BD66E07E2F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0EB3A8-8C63-482D-AF4A-1DDEF053D4BD}"/>
              </a:ext>
            </a:extLst>
          </p:cNvPr>
          <p:cNvSpPr/>
          <p:nvPr/>
        </p:nvSpPr>
        <p:spPr>
          <a:xfrm>
            <a:off x="1748790" y="4383928"/>
            <a:ext cx="9886950" cy="2176892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F21F0-5E3B-4B1C-AE3F-86020C2F18E1}"/>
              </a:ext>
            </a:extLst>
          </p:cNvPr>
          <p:cNvSpPr txBox="1"/>
          <p:nvPr/>
        </p:nvSpPr>
        <p:spPr>
          <a:xfrm>
            <a:off x="1863090" y="4456711"/>
            <a:ext cx="96240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계절별 </a:t>
            </a:r>
            <a:r>
              <a:rPr lang="en-US" altLang="ko-KR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house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거래량</a:t>
            </a:r>
            <a:endParaRPr lang="en-US" altLang="ko-KR" dirty="0">
              <a:solidFill>
                <a:prstClr val="black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&gt; 2015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아직 모든 거래가 집계되기 전이라 가장 낮은 값이 나왔다고 판단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 → 2014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년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월의 거래량을 기준으로 판단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대체로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겨울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에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거래량이 </a:t>
            </a:r>
            <a:r>
              <a:rPr lang="ko-KR" altLang="en-US" dirty="0" err="1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적으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가장 추운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월에 거래량이 가장 적음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반면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lang="ko-KR" altLang="en-US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여름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6,7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월에는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거래량이 가장 많음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 6,7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월이 날씨가 좋아 이사 가기 좋고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학기가 끝나는 시기이기 때문이라고 해석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66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984444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401879"/>
            <a:ext cx="1292225" cy="2456121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A5315D-D0D9-4327-ABF8-5472484E2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845" y="1298879"/>
            <a:ext cx="10647405" cy="2882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861EC-CB38-432D-B249-5A7E02809092}"/>
              </a:ext>
            </a:extLst>
          </p:cNvPr>
          <p:cNvSpPr txBox="1"/>
          <p:nvPr/>
        </p:nvSpPr>
        <p:spPr>
          <a:xfrm>
            <a:off x="3693693" y="2185900"/>
            <a:ext cx="13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경제대공황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BEDC3-9FBF-43E0-99CA-51503AAA6288}"/>
              </a:ext>
            </a:extLst>
          </p:cNvPr>
          <p:cNvSpPr txBox="1"/>
          <p:nvPr/>
        </p:nvSpPr>
        <p:spPr>
          <a:xfrm>
            <a:off x="6890611" y="1539569"/>
            <a:ext cx="199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1970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년 오일쇼크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BC343-C789-4310-AC79-88CC09B01FBD}"/>
              </a:ext>
            </a:extLst>
          </p:cNvPr>
          <p:cNvSpPr txBox="1"/>
          <p:nvPr/>
        </p:nvSpPr>
        <p:spPr>
          <a:xfrm>
            <a:off x="9736353" y="1590045"/>
            <a:ext cx="173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서브모기지 사태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D31C0E-DB52-47DE-A1B8-97D8BE2F35F4}"/>
              </a:ext>
            </a:extLst>
          </p:cNvPr>
          <p:cNvGrpSpPr/>
          <p:nvPr/>
        </p:nvGrpSpPr>
        <p:grpSpPr>
          <a:xfrm>
            <a:off x="1505399" y="805723"/>
            <a:ext cx="6417559" cy="369332"/>
            <a:chOff x="1505399" y="805723"/>
            <a:chExt cx="64175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7ACD4F-ED24-4673-92E5-3EE1947FAB91}"/>
                </a:ext>
              </a:extLst>
            </p:cNvPr>
            <p:cNvSpPr txBox="1"/>
            <p:nvPr/>
          </p:nvSpPr>
          <p:spPr>
            <a:xfrm>
              <a:off x="1528259" y="805723"/>
              <a:ext cx="6394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시간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20" panose="02030504000101010101" pitchFamily="18" charset="-127"/>
                  <a:ea typeface="-윤고딕320" panose="02030504000101010101" pitchFamily="18" charset="-127"/>
                </a:rPr>
                <a:t>data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각 연도에 건축된 주택의 개수는 경제의 영향을 받음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3F9A060-C9E2-47CB-B401-3CBE27C5A32C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3BC45F5-B2A6-4722-B0EB-56C7D1B86249}"/>
              </a:ext>
            </a:extLst>
          </p:cNvPr>
          <p:cNvSpPr/>
          <p:nvPr/>
        </p:nvSpPr>
        <p:spPr>
          <a:xfrm rot="4551995">
            <a:off x="3980399" y="2988261"/>
            <a:ext cx="1104975" cy="270650"/>
          </a:xfrm>
          <a:prstGeom prst="rightArrow">
            <a:avLst/>
          </a:prstGeom>
          <a:noFill/>
          <a:ln w="28575">
            <a:solidFill>
              <a:srgbClr val="FF00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482175F-C861-4F8A-B8D5-45D0065E1055}"/>
              </a:ext>
            </a:extLst>
          </p:cNvPr>
          <p:cNvSpPr/>
          <p:nvPr/>
        </p:nvSpPr>
        <p:spPr>
          <a:xfrm rot="5400000">
            <a:off x="7463689" y="2540533"/>
            <a:ext cx="875137" cy="243038"/>
          </a:xfrm>
          <a:prstGeom prst="rightArrow">
            <a:avLst/>
          </a:prstGeom>
          <a:noFill/>
          <a:ln w="28575">
            <a:solidFill>
              <a:srgbClr val="FF00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6EA015E7-0D28-4BEB-B921-B2C94068C694}"/>
              </a:ext>
            </a:extLst>
          </p:cNvPr>
          <p:cNvSpPr/>
          <p:nvPr/>
        </p:nvSpPr>
        <p:spPr>
          <a:xfrm rot="3415112">
            <a:off x="10612419" y="2206583"/>
            <a:ext cx="931126" cy="326742"/>
          </a:xfrm>
          <a:prstGeom prst="rightArrow">
            <a:avLst/>
          </a:prstGeom>
          <a:noFill/>
          <a:ln w="28575">
            <a:solidFill>
              <a:srgbClr val="FF00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3D4238-BAD1-4C53-8095-8CC6A4D545FA}"/>
              </a:ext>
            </a:extLst>
          </p:cNvPr>
          <p:cNvSpPr/>
          <p:nvPr/>
        </p:nvSpPr>
        <p:spPr>
          <a:xfrm>
            <a:off x="1505399" y="4300098"/>
            <a:ext cx="10349851" cy="2340732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6AD77-9201-48FA-AAF4-6EDBBC7BF29F}"/>
              </a:ext>
            </a:extLst>
          </p:cNvPr>
          <p:cNvSpPr txBox="1"/>
          <p:nvPr/>
        </p:nvSpPr>
        <p:spPr>
          <a:xfrm>
            <a:off x="1640285" y="4316302"/>
            <a:ext cx="100800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연도별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로 지어진 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집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의 추이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&gt; 100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년 전에 지어진 집보다 새로 지어진 집이 많아졌다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</a:p>
          <a:p>
            <a:pPr lvl="0"/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→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건축기술의 발달로 전에 비해 더 빠르게 집을 지을 수 있다고 판단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lvl="0"/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특정 시기에는 건축된 주택의 수가 큰 폭으로 하락함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lvl="0"/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→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미국의 경제상황과 밀접한 연관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이 있음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→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공통적으로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경제 불황이 끝날 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쯤 가장 낮은 값을 보임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</a:t>
            </a:r>
          </a:p>
          <a:p>
            <a:pPr lvl="0"/>
            <a:r>
              <a:rPr lang="en-US" altLang="ko-KR" noProof="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경제 불황시에 사회 전반적으로 집을 새로 짓지 않은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결과가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2-3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뒤에 나타나기 때문으로 해석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41FDCF-0D23-466C-AE99-9A13A44E75E5}"/>
              </a:ext>
            </a:extLst>
          </p:cNvPr>
          <p:cNvSpPr/>
          <p:nvPr/>
        </p:nvSpPr>
        <p:spPr>
          <a:xfrm rot="6138438">
            <a:off x="8478479" y="2576113"/>
            <a:ext cx="875137" cy="243038"/>
          </a:xfrm>
          <a:prstGeom prst="rightArrow">
            <a:avLst/>
          </a:prstGeom>
          <a:noFill/>
          <a:ln w="28575">
            <a:solidFill>
              <a:srgbClr val="FF00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4C8CAC-4993-40AD-BDAA-6BEB8C9362B2}"/>
              </a:ext>
            </a:extLst>
          </p:cNvPr>
          <p:cNvSpPr txBox="1"/>
          <p:nvPr/>
        </p:nvSpPr>
        <p:spPr>
          <a:xfrm>
            <a:off x="8070012" y="1882629"/>
            <a:ext cx="199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차 오일쇼크</a:t>
            </a:r>
          </a:p>
        </p:txBody>
      </p:sp>
    </p:spTree>
    <p:extLst>
      <p:ext uri="{BB962C8B-B14F-4D97-AF65-F5344CB8AC3E}">
        <p14:creationId xmlns:p14="http://schemas.microsoft.com/office/powerpoint/2010/main" val="58895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8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985587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401879"/>
            <a:ext cx="1292225" cy="2456121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4D53E4-D5BA-4836-8A9E-EDEAD40E1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93" y="1250225"/>
            <a:ext cx="5149924" cy="2944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F65BC9-EC53-4A12-A107-1F2AD9D20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709" y="1388057"/>
            <a:ext cx="5371532" cy="276029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8FA415-662B-4849-884A-C3098E75E8E9}"/>
              </a:ext>
            </a:extLst>
          </p:cNvPr>
          <p:cNvGrpSpPr/>
          <p:nvPr/>
        </p:nvGrpSpPr>
        <p:grpSpPr>
          <a:xfrm>
            <a:off x="1505399" y="805723"/>
            <a:ext cx="1227036" cy="369332"/>
            <a:chOff x="1505399" y="805723"/>
            <a:chExt cx="1227036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10B5C-63E1-4A7A-80A7-5693059BEBC4}"/>
                </a:ext>
              </a:extLst>
            </p:cNvPr>
            <p:cNvSpPr txBox="1"/>
            <p:nvPr/>
          </p:nvSpPr>
          <p:spPr>
            <a:xfrm>
              <a:off x="1528259" y="805723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시간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20" panose="02030504000101010101" pitchFamily="18" charset="-127"/>
                  <a:ea typeface="-윤고딕320" panose="02030504000101010101" pitchFamily="18" charset="-127"/>
                </a:rPr>
                <a:t>data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963D9C-45D9-4761-A25F-DC37FD823604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D8E89-0779-4CFC-A4BC-AEA7B616BAC4}"/>
              </a:ext>
            </a:extLst>
          </p:cNvPr>
          <p:cNvSpPr/>
          <p:nvPr/>
        </p:nvSpPr>
        <p:spPr>
          <a:xfrm>
            <a:off x="1505399" y="4300098"/>
            <a:ext cx="10349851" cy="2340732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0C945-D39D-4D25-B8D7-63BEBD9CB053}"/>
              </a:ext>
            </a:extLst>
          </p:cNvPr>
          <p:cNvSpPr txBox="1"/>
          <p:nvPr/>
        </p:nvSpPr>
        <p:spPr>
          <a:xfrm>
            <a:off x="1639150" y="4305690"/>
            <a:ext cx="10036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err="1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Yr_built</a:t>
            </a:r>
            <a:endParaRPr lang="en-US" altLang="ko-KR" dirty="0">
              <a:solidFill>
                <a:srgbClr val="FA3C7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수리되지 않은 횟수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=0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 집이 압도적으로 많음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약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96%) </a:t>
            </a:r>
          </a:p>
          <a:p>
            <a:pPr lvl="0"/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→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최근에 지어진 집의 경우 수리할 필요가 없기 때문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lvl="0"/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수리한 연도의 추이를 보기 위해 이 데이터를 제외하고 다시 살펴보았다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→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최근에 수리가 가장 많은 것을 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→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어떤 집이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1960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년대에 수리를 하고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2010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년에 수리를 하면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yr_renovate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라는 변수에는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2010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년대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데이터가 입력되기 때문</a:t>
            </a:r>
          </a:p>
        </p:txBody>
      </p:sp>
    </p:spTree>
    <p:extLst>
      <p:ext uri="{BB962C8B-B14F-4D97-AF65-F5344CB8AC3E}">
        <p14:creationId xmlns:p14="http://schemas.microsoft.com/office/powerpoint/2010/main" val="99247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958639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453554"/>
            <a:ext cx="1292225" cy="2404446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3443B1-82E7-4591-A7EF-8BC0112EF99B}"/>
              </a:ext>
            </a:extLst>
          </p:cNvPr>
          <p:cNvGrpSpPr/>
          <p:nvPr/>
        </p:nvGrpSpPr>
        <p:grpSpPr>
          <a:xfrm>
            <a:off x="8948454" y="0"/>
            <a:ext cx="3214971" cy="1875194"/>
            <a:chOff x="8666851" y="0"/>
            <a:chExt cx="3540271" cy="22053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EC72869-BBDF-4052-B41D-DC72F615F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6851" y="0"/>
              <a:ext cx="3540271" cy="220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DA042803-A172-42A3-AE37-CDA9009F529A}"/>
                </a:ext>
              </a:extLst>
            </p:cNvPr>
            <p:cNvSpPr/>
            <p:nvPr/>
          </p:nvSpPr>
          <p:spPr>
            <a:xfrm>
              <a:off x="10607041" y="1257162"/>
              <a:ext cx="1274781" cy="286561"/>
            </a:xfrm>
            <a:prstGeom prst="frame">
              <a:avLst>
                <a:gd name="adj1" fmla="val 11789"/>
              </a:avLst>
            </a:prstGeom>
            <a:solidFill>
              <a:srgbClr val="FF0066"/>
            </a:solidFill>
            <a:ln w="19050">
              <a:solidFill>
                <a:srgbClr val="FF006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A0F5646-5FFC-465E-92BE-6CA68275B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1962020"/>
            <a:ext cx="2739152" cy="4667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522B97-019C-4A98-B41F-C94DEEA18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840" y="1962020"/>
            <a:ext cx="4347954" cy="435296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F38B51-B69D-465E-9675-EC2FB9BC67EF}"/>
              </a:ext>
            </a:extLst>
          </p:cNvPr>
          <p:cNvGrpSpPr/>
          <p:nvPr/>
        </p:nvGrpSpPr>
        <p:grpSpPr>
          <a:xfrm>
            <a:off x="1505399" y="805723"/>
            <a:ext cx="2667687" cy="369332"/>
            <a:chOff x="1505399" y="805723"/>
            <a:chExt cx="2667687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105A80-8492-4E4E-BA91-9BC33684384B}"/>
                </a:ext>
              </a:extLst>
            </p:cNvPr>
            <p:cNvSpPr txBox="1"/>
            <p:nvPr/>
          </p:nvSpPr>
          <p:spPr>
            <a:xfrm>
              <a:off x="1528259" y="805723"/>
              <a:ext cx="2644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Landscape: waterfront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31D9CA-1D3A-448A-905D-89B34498D477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857A34-820F-41C2-8AF5-4EAF83BB19D4}"/>
              </a:ext>
            </a:extLst>
          </p:cNvPr>
          <p:cNvSpPr/>
          <p:nvPr/>
        </p:nvSpPr>
        <p:spPr>
          <a:xfrm rot="5400000">
            <a:off x="8088091" y="2383312"/>
            <a:ext cx="4352964" cy="3510380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D9BA3-70B9-404D-9020-DC2F1AE8CC6F}"/>
              </a:ext>
            </a:extLst>
          </p:cNvPr>
          <p:cNvSpPr txBox="1"/>
          <p:nvPr/>
        </p:nvSpPr>
        <p:spPr>
          <a:xfrm>
            <a:off x="8573034" y="1996807"/>
            <a:ext cx="35038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Waterfront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srgbClr val="FA3C7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대다수가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waterfront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 아님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waterfront=1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home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을 나타냄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→ bokeh </a:t>
            </a:r>
            <a:r>
              <a:rPr lang="en-US" altLang="ko-KR" dirty="0" err="1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Gmapplot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사용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waterfront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 주택은 해안가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내륙의 호수 주변에 위치함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한계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→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해안가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호수 주변에 있음에도 불구하고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waterfront=0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 집 존재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→ </a:t>
            </a:r>
            <a:r>
              <a:rPr lang="ko-KR" altLang="en-US" dirty="0" err="1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수변이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아님에도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waterfront=1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 집 존재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51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092"/>
            <a:ext cx="1292225" cy="2947826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412512"/>
            <a:ext cx="1292225" cy="2445488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FC8D25-462D-48C0-BCFA-751590C05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53" y="1437738"/>
            <a:ext cx="3403792" cy="515757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730CC85-2971-4BA2-98CC-67D221A97DAE}"/>
              </a:ext>
            </a:extLst>
          </p:cNvPr>
          <p:cNvGrpSpPr/>
          <p:nvPr/>
        </p:nvGrpSpPr>
        <p:grpSpPr>
          <a:xfrm>
            <a:off x="4601979" y="1483243"/>
            <a:ext cx="4119329" cy="4791826"/>
            <a:chOff x="4617909" y="1277622"/>
            <a:chExt cx="4804387" cy="522998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880772-BF6F-4654-AFC9-226D9B63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7909" y="1277622"/>
              <a:ext cx="4804387" cy="52299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9E03CE6-7473-4B11-9FCA-B377E593C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68563" y="1277622"/>
              <a:ext cx="435878" cy="126476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AA981F-5FF1-4533-ACFB-88500674B399}"/>
              </a:ext>
            </a:extLst>
          </p:cNvPr>
          <p:cNvSpPr txBox="1"/>
          <p:nvPr/>
        </p:nvSpPr>
        <p:spPr>
          <a:xfrm>
            <a:off x="13861947" y="1988450"/>
            <a:ext cx="2584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32A236-40A2-40AB-82CE-4E610061953D}"/>
              </a:ext>
            </a:extLst>
          </p:cNvPr>
          <p:cNvSpPr/>
          <p:nvPr/>
        </p:nvSpPr>
        <p:spPr>
          <a:xfrm rot="5400000">
            <a:off x="7959536" y="2278827"/>
            <a:ext cx="4758014" cy="3234471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8FB83D-D776-4132-BFB7-DBAFBA26552E}"/>
              </a:ext>
            </a:extLst>
          </p:cNvPr>
          <p:cNvSpPr txBox="1"/>
          <p:nvPr/>
        </p:nvSpPr>
        <p:spPr>
          <a:xfrm>
            <a:off x="8748774" y="1892868"/>
            <a:ext cx="31795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View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srgbClr val="FA3C7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대다수가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View=0</a:t>
            </a: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→ waterfront=0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보다 적음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</a:p>
          <a:p>
            <a:pPr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Waterfront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 여부 뿐 만 아니라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다른 기준들을 적용하여 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view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 등급을 결정하였기 때문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View &gt; 0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home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을 나타냄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→ bokeh </a:t>
            </a:r>
            <a:r>
              <a:rPr lang="en-US" altLang="ko-KR" dirty="0" err="1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Gmapplot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사용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해안가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호수주변의 집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→ view 3, 4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BAB17-7BD8-4C82-BA42-3E900E85BDA5}"/>
              </a:ext>
            </a:extLst>
          </p:cNvPr>
          <p:cNvGrpSpPr/>
          <p:nvPr/>
        </p:nvGrpSpPr>
        <p:grpSpPr>
          <a:xfrm>
            <a:off x="1505399" y="805723"/>
            <a:ext cx="2087656" cy="369332"/>
            <a:chOff x="1505399" y="805723"/>
            <a:chExt cx="2087656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8928D1-1FD0-412D-8A53-A6F736606068}"/>
                </a:ext>
              </a:extLst>
            </p:cNvPr>
            <p:cNvSpPr txBox="1"/>
            <p:nvPr/>
          </p:nvSpPr>
          <p:spPr>
            <a:xfrm>
              <a:off x="1528259" y="805723"/>
              <a:ext cx="206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Landscape: View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89C423-FC3F-461A-A9D4-B0A03FDBAB79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A34F02E-42EF-4B37-9FDF-FD87A3B48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186" y="4940195"/>
            <a:ext cx="1292225" cy="12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3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985587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423144"/>
            <a:ext cx="1292225" cy="2434856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BE9442-AFC8-4CC1-A725-E5CDF1074ADA}"/>
              </a:ext>
            </a:extLst>
          </p:cNvPr>
          <p:cNvGrpSpPr/>
          <p:nvPr/>
        </p:nvGrpSpPr>
        <p:grpSpPr>
          <a:xfrm>
            <a:off x="9278159" y="21633"/>
            <a:ext cx="2913841" cy="1702153"/>
            <a:chOff x="8651729" y="21633"/>
            <a:chExt cx="3540271" cy="22053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6DE2C7B-8722-428E-AF46-CBAD8A28F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1729" y="21633"/>
              <a:ext cx="3540271" cy="220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E26DD6F8-FEBA-4FC0-AAFE-B9A27F752099}"/>
                </a:ext>
              </a:extLst>
            </p:cNvPr>
            <p:cNvSpPr/>
            <p:nvPr/>
          </p:nvSpPr>
          <p:spPr>
            <a:xfrm>
              <a:off x="10601598" y="1046084"/>
              <a:ext cx="1274781" cy="286561"/>
            </a:xfrm>
            <a:prstGeom prst="frame">
              <a:avLst>
                <a:gd name="adj1" fmla="val 11789"/>
              </a:avLst>
            </a:prstGeom>
            <a:solidFill>
              <a:srgbClr val="FF0066"/>
            </a:solidFill>
            <a:ln w="19050">
              <a:solidFill>
                <a:srgbClr val="FF006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DCCFBBD-FEB2-4BE8-9679-6DCB6F71F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1" y="1803796"/>
            <a:ext cx="7912459" cy="21335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4D0475-FC25-447B-8D9F-B68CF4A40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186" y="4068518"/>
            <a:ext cx="7977491" cy="216154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84840E6-F0E4-4110-87C4-282F65856739}"/>
              </a:ext>
            </a:extLst>
          </p:cNvPr>
          <p:cNvGrpSpPr/>
          <p:nvPr/>
        </p:nvGrpSpPr>
        <p:grpSpPr>
          <a:xfrm>
            <a:off x="1505399" y="805723"/>
            <a:ext cx="1692869" cy="369332"/>
            <a:chOff x="1505399" y="805723"/>
            <a:chExt cx="1692869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66E727-8815-468D-AA4C-1D0A8FE8BBD8}"/>
                </a:ext>
              </a:extLst>
            </p:cNvPr>
            <p:cNvSpPr txBox="1"/>
            <p:nvPr/>
          </p:nvSpPr>
          <p:spPr>
            <a:xfrm>
              <a:off x="1528259" y="805723"/>
              <a:ext cx="1670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Status</a:t>
              </a: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: overall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22CF96-81F8-4F35-B00A-6D7C0FAD67C4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E44D70-EF87-4F35-96EA-51FE94EC0BFF}"/>
              </a:ext>
            </a:extLst>
          </p:cNvPr>
          <p:cNvSpPr/>
          <p:nvPr/>
        </p:nvSpPr>
        <p:spPr>
          <a:xfrm rot="5400000">
            <a:off x="8442556" y="2480814"/>
            <a:ext cx="4215847" cy="2913840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C73CCA-1C98-4DAA-AE2E-D261D8E21E76}"/>
              </a:ext>
            </a:extLst>
          </p:cNvPr>
          <p:cNvSpPr txBox="1"/>
          <p:nvPr/>
        </p:nvSpPr>
        <p:spPr>
          <a:xfrm>
            <a:off x="9160968" y="2294093"/>
            <a:ext cx="300817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Grade &amp; Condition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srgbClr val="FA3C7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집의 전반적인 상태와 가치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en-US" altLang="ko-KR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Grade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 경우 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0-14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점 중 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중위 값인 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7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점이 가장 많음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→ 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정규 분포의 형태를 지님</a:t>
            </a:r>
            <a:endParaRPr lang="en-US" altLang="ko-KR" sz="16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endParaRPr lang="en-US" altLang="ko-KR" sz="16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en-US" altLang="ko-KR" sz="16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Condition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 경우 </a:t>
            </a: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점</a:t>
            </a: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-5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점 중 </a:t>
            </a:r>
            <a:endParaRPr lang="en-US" altLang="ko-KR" sz="16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중위 값인 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점이 가장 많음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두 변수 다 평균 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중위 값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82461E6-C76B-4677-8BEE-855BAFEA0EDF}"/>
              </a:ext>
            </a:extLst>
          </p:cNvPr>
          <p:cNvSpPr/>
          <p:nvPr/>
        </p:nvSpPr>
        <p:spPr>
          <a:xfrm rot="5400000">
            <a:off x="2975515" y="40848"/>
            <a:ext cx="4215847" cy="7831578"/>
          </a:xfrm>
          <a:prstGeom prst="rect">
            <a:avLst/>
          </a:prstGeom>
          <a:solidFill>
            <a:schemeClr val="bg2">
              <a:lumMod val="75000"/>
              <a:alpha val="27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62E4706-0831-42D2-8E2F-B7C65F48B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9201" y="1956583"/>
            <a:ext cx="2495101" cy="16554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DF912F-24BB-40F6-B3C3-4E84AA90F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4196" y="4212974"/>
            <a:ext cx="2565110" cy="16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985587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455042"/>
            <a:ext cx="1292225" cy="2402958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9C567F-0F4F-4E93-87ED-43AC874C4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1" y="4916276"/>
            <a:ext cx="2115480" cy="1539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507EB5-8EAF-456B-87C0-E2E533E57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931" y="4544801"/>
            <a:ext cx="3105150" cy="3714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87F71E6-5E8A-4E96-8658-1357563C2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482" y="4328254"/>
            <a:ext cx="4509047" cy="228817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C633014-C77F-4B7B-8A8A-F2EF148E2F6A}"/>
              </a:ext>
            </a:extLst>
          </p:cNvPr>
          <p:cNvGrpSpPr/>
          <p:nvPr/>
        </p:nvGrpSpPr>
        <p:grpSpPr>
          <a:xfrm>
            <a:off x="9669780" y="21633"/>
            <a:ext cx="2522220" cy="1555707"/>
            <a:chOff x="8651729" y="21633"/>
            <a:chExt cx="3540271" cy="2205318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771C11B-CD80-4BCE-97C4-C9EFD88C9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1729" y="21633"/>
              <a:ext cx="3540271" cy="220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0F4037B3-620F-4223-ADC8-054CECE23BDE}"/>
                </a:ext>
              </a:extLst>
            </p:cNvPr>
            <p:cNvSpPr/>
            <p:nvPr/>
          </p:nvSpPr>
          <p:spPr>
            <a:xfrm>
              <a:off x="10620142" y="195623"/>
              <a:ext cx="1274781" cy="261577"/>
            </a:xfrm>
            <a:prstGeom prst="frame">
              <a:avLst>
                <a:gd name="adj1" fmla="val 4281"/>
              </a:avLst>
            </a:prstGeom>
            <a:solidFill>
              <a:srgbClr val="FF0066"/>
            </a:solidFill>
            <a:ln w="28575">
              <a:solidFill>
                <a:srgbClr val="FF006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B86AE56-CE5B-426C-93BF-3215BD06F1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0001" y="1609772"/>
            <a:ext cx="10420350" cy="2686050"/>
          </a:xfrm>
          <a:prstGeom prst="rect">
            <a:avLst/>
          </a:prstGeom>
          <a:ln>
            <a:noFill/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B439E2-9473-4962-8822-CFC8D55D0FD3}"/>
              </a:ext>
            </a:extLst>
          </p:cNvPr>
          <p:cNvGrpSpPr/>
          <p:nvPr/>
        </p:nvGrpSpPr>
        <p:grpSpPr>
          <a:xfrm>
            <a:off x="1505399" y="805723"/>
            <a:ext cx="799996" cy="369332"/>
            <a:chOff x="1505399" y="805723"/>
            <a:chExt cx="799996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1FD2AA-B222-4195-9184-4ED5723B09B0}"/>
                </a:ext>
              </a:extLst>
            </p:cNvPr>
            <p:cNvSpPr txBox="1"/>
            <p:nvPr/>
          </p:nvSpPr>
          <p:spPr>
            <a:xfrm>
              <a:off x="1528259" y="805723"/>
              <a:ext cx="777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Price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3047F2-B302-4E6F-972C-914B56342263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97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092"/>
            <a:ext cx="1292225" cy="292194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350371"/>
            <a:ext cx="1292225" cy="2507629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F40F52-CCBC-4DDA-A465-CB088F16C254}"/>
              </a:ext>
            </a:extLst>
          </p:cNvPr>
          <p:cNvGrpSpPr/>
          <p:nvPr/>
        </p:nvGrpSpPr>
        <p:grpSpPr>
          <a:xfrm>
            <a:off x="1551118" y="1175055"/>
            <a:ext cx="11616337" cy="5171406"/>
            <a:chOff x="1551118" y="1175055"/>
            <a:chExt cx="11616337" cy="5171406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66536F2-DC03-4A4A-A044-41547C737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1118" y="1175055"/>
              <a:ext cx="8301831" cy="5171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491396D-2778-41A7-9C87-737FBBBE66AB}"/>
                </a:ext>
              </a:extLst>
            </p:cNvPr>
            <p:cNvSpPr txBox="1"/>
            <p:nvPr/>
          </p:nvSpPr>
          <p:spPr>
            <a:xfrm>
              <a:off x="9090972" y="1785441"/>
              <a:ext cx="28436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집의 가격 정보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연속형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9401B0-08D3-428F-8BBB-2631AA3FAD92}"/>
                </a:ext>
              </a:extLst>
            </p:cNvPr>
            <p:cNvSpPr txBox="1"/>
            <p:nvPr/>
          </p:nvSpPr>
          <p:spPr>
            <a:xfrm>
              <a:off x="9109883" y="3321257"/>
              <a:ext cx="3358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지상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지하 넓이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연속형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443390-3DD7-4EEE-9A92-7333DB2F697F}"/>
                </a:ext>
              </a:extLst>
            </p:cNvPr>
            <p:cNvSpPr txBox="1"/>
            <p:nvPr/>
          </p:nvSpPr>
          <p:spPr>
            <a:xfrm>
              <a:off x="9672357" y="2569461"/>
              <a:ext cx="3495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건물 넓이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부지 넓이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연속형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2BB0D4-4C16-4291-8314-60906BB3D7CF}"/>
                </a:ext>
              </a:extLst>
            </p:cNvPr>
            <p:cNvSpPr txBox="1"/>
            <p:nvPr/>
          </p:nvSpPr>
          <p:spPr>
            <a:xfrm>
              <a:off x="9156733" y="2951056"/>
              <a:ext cx="24695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층수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명목형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58228A-E35F-4A05-A22C-C26614B26D76}"/>
                </a:ext>
              </a:extLst>
            </p:cNvPr>
            <p:cNvSpPr txBox="1"/>
            <p:nvPr/>
          </p:nvSpPr>
          <p:spPr>
            <a:xfrm>
              <a:off x="8950353" y="4350371"/>
              <a:ext cx="24695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경치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오션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명목형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75D581-29AC-4BBC-B296-1859CE58AD5B}"/>
                </a:ext>
              </a:extLst>
            </p:cNvPr>
            <p:cNvSpPr txBox="1"/>
            <p:nvPr/>
          </p:nvSpPr>
          <p:spPr>
            <a:xfrm>
              <a:off x="8935150" y="3853591"/>
              <a:ext cx="3358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집의 상태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연속형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BB906E-245A-4067-8DC7-C1B7B949003D}"/>
                </a:ext>
              </a:extLst>
            </p:cNvPr>
            <p:cNvSpPr txBox="1"/>
            <p:nvPr/>
          </p:nvSpPr>
          <p:spPr>
            <a:xfrm>
              <a:off x="7318674" y="4972347"/>
              <a:ext cx="4487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거래날짜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건축연도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재건축연도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시간형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D2C12B-A0EF-4C19-AC31-02D974C43AA8}"/>
                </a:ext>
              </a:extLst>
            </p:cNvPr>
            <p:cNvSpPr txBox="1"/>
            <p:nvPr/>
          </p:nvSpPr>
          <p:spPr>
            <a:xfrm>
              <a:off x="7352143" y="5622883"/>
              <a:ext cx="3515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위경도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주소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위치정보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B24A32-27FF-42E8-A8EC-49D99EE6DC5E}"/>
                </a:ext>
              </a:extLst>
            </p:cNvPr>
            <p:cNvSpPr txBox="1"/>
            <p:nvPr/>
          </p:nvSpPr>
          <p:spPr>
            <a:xfrm>
              <a:off x="9133305" y="2167182"/>
              <a:ext cx="3054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방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화장실 개수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명목형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181BA4-968C-4657-B368-7B7F548D0B6A}"/>
              </a:ext>
            </a:extLst>
          </p:cNvPr>
          <p:cNvSpPr txBox="1"/>
          <p:nvPr/>
        </p:nvSpPr>
        <p:spPr>
          <a:xfrm>
            <a:off x="2762931" y="806163"/>
            <a:ext cx="624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각 변수의 성질에 따른 도식화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structure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B208A4-13A4-42A3-8DD0-202A83E4D9AA}"/>
              </a:ext>
            </a:extLst>
          </p:cNvPr>
          <p:cNvGrpSpPr/>
          <p:nvPr/>
        </p:nvGrpSpPr>
        <p:grpSpPr>
          <a:xfrm>
            <a:off x="1505399" y="805723"/>
            <a:ext cx="1320010" cy="369332"/>
            <a:chOff x="1505399" y="805723"/>
            <a:chExt cx="132001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850A59-9134-4953-8862-DB286599F27F}"/>
                </a:ext>
              </a:extLst>
            </p:cNvPr>
            <p:cNvSpPr txBox="1"/>
            <p:nvPr/>
          </p:nvSpPr>
          <p:spPr>
            <a:xfrm>
              <a:off x="1528259" y="805723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변수 분류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: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2D77A0E-9392-41C8-9BC4-05E9071132FE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62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 King County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55" name="자유형 6">
            <a:extLst>
              <a:ext uri="{FF2B5EF4-FFF2-40B4-BE49-F238E27FC236}">
                <a16:creationId xmlns:a16="http://schemas.microsoft.com/office/drawing/2014/main" id="{A415255F-A790-4DBD-A85F-A861BD7ADAD5}"/>
              </a:ext>
            </a:extLst>
          </p:cNvPr>
          <p:cNvSpPr/>
          <p:nvPr/>
        </p:nvSpPr>
        <p:spPr>
          <a:xfrm>
            <a:off x="267274" y="66022"/>
            <a:ext cx="800252" cy="800252"/>
          </a:xfrm>
          <a:custGeom>
            <a:avLst/>
            <a:gdLst>
              <a:gd name="connsiteX0" fmla="*/ 1234118 w 3291840"/>
              <a:gd name="connsiteY0" fmla="*/ 3237807 h 3291840"/>
              <a:gd name="connsiteX1" fmla="*/ 2057723 w 3291840"/>
              <a:gd name="connsiteY1" fmla="*/ 3237807 h 3291840"/>
              <a:gd name="connsiteX2" fmla="*/ 1977631 w 3291840"/>
              <a:gd name="connsiteY2" fmla="*/ 3258401 h 3291840"/>
              <a:gd name="connsiteX3" fmla="*/ 1645920 w 3291840"/>
              <a:gd name="connsiteY3" fmla="*/ 3291840 h 3291840"/>
              <a:gd name="connsiteX4" fmla="*/ 1314210 w 3291840"/>
              <a:gd name="connsiteY4" fmla="*/ 3258401 h 3291840"/>
              <a:gd name="connsiteX5" fmla="*/ 2490316 w 3291840"/>
              <a:gd name="connsiteY5" fmla="*/ 2913188 h 3291840"/>
              <a:gd name="connsiteX6" fmla="*/ 2264419 w 3291840"/>
              <a:gd name="connsiteY6" fmla="*/ 3139085 h 3291840"/>
              <a:gd name="connsiteX7" fmla="*/ 1945844 w 3291840"/>
              <a:gd name="connsiteY7" fmla="*/ 3139085 h 3291840"/>
              <a:gd name="connsiteX8" fmla="*/ 1952865 w 3291840"/>
              <a:gd name="connsiteY8" fmla="*/ 3138014 h 3291840"/>
              <a:gd name="connsiteX9" fmla="*/ 2371890 w 3291840"/>
              <a:gd name="connsiteY9" fmla="*/ 2985134 h 3291840"/>
              <a:gd name="connsiteX10" fmla="*/ 801524 w 3291840"/>
              <a:gd name="connsiteY10" fmla="*/ 2913188 h 3291840"/>
              <a:gd name="connsiteX11" fmla="*/ 919951 w 3291840"/>
              <a:gd name="connsiteY11" fmla="*/ 2985134 h 3291840"/>
              <a:gd name="connsiteX12" fmla="*/ 1338975 w 3291840"/>
              <a:gd name="connsiteY12" fmla="*/ 3138014 h 3291840"/>
              <a:gd name="connsiteX13" fmla="*/ 1345997 w 3291840"/>
              <a:gd name="connsiteY13" fmla="*/ 3139085 h 3291840"/>
              <a:gd name="connsiteX14" fmla="*/ 1027421 w 3291840"/>
              <a:gd name="connsiteY14" fmla="*/ 3139085 h 3291840"/>
              <a:gd name="connsiteX15" fmla="*/ 228788 w 3291840"/>
              <a:gd name="connsiteY15" fmla="*/ 2480067 h 3291840"/>
              <a:gd name="connsiteX16" fmla="*/ 811774 w 3291840"/>
              <a:gd name="connsiteY16" fmla="*/ 3063052 h 3291840"/>
              <a:gd name="connsiteX17" fmla="*/ 725670 w 3291840"/>
              <a:gd name="connsiteY17" fmla="*/ 3010743 h 3291840"/>
              <a:gd name="connsiteX18" fmla="*/ 281097 w 3291840"/>
              <a:gd name="connsiteY18" fmla="*/ 2566170 h 3291840"/>
              <a:gd name="connsiteX19" fmla="*/ 3063052 w 3291840"/>
              <a:gd name="connsiteY19" fmla="*/ 2480066 h 3291840"/>
              <a:gd name="connsiteX20" fmla="*/ 3010743 w 3291840"/>
              <a:gd name="connsiteY20" fmla="*/ 2566170 h 3291840"/>
              <a:gd name="connsiteX21" fmla="*/ 2566170 w 3291840"/>
              <a:gd name="connsiteY21" fmla="*/ 3010743 h 3291840"/>
              <a:gd name="connsiteX22" fmla="*/ 2480066 w 3291840"/>
              <a:gd name="connsiteY22" fmla="*/ 3063053 h 3291840"/>
              <a:gd name="connsiteX23" fmla="*/ 3139085 w 3291840"/>
              <a:gd name="connsiteY23" fmla="*/ 1945843 h 3291840"/>
              <a:gd name="connsiteX24" fmla="*/ 3139085 w 3291840"/>
              <a:gd name="connsiteY24" fmla="*/ 2264419 h 3291840"/>
              <a:gd name="connsiteX25" fmla="*/ 2913188 w 3291840"/>
              <a:gd name="connsiteY25" fmla="*/ 2490317 h 3291840"/>
              <a:gd name="connsiteX26" fmla="*/ 2985134 w 3291840"/>
              <a:gd name="connsiteY26" fmla="*/ 2371890 h 3291840"/>
              <a:gd name="connsiteX27" fmla="*/ 3138014 w 3291840"/>
              <a:gd name="connsiteY27" fmla="*/ 1952865 h 3291840"/>
              <a:gd name="connsiteX28" fmla="*/ 152755 w 3291840"/>
              <a:gd name="connsiteY28" fmla="*/ 1945843 h 3291840"/>
              <a:gd name="connsiteX29" fmla="*/ 153827 w 3291840"/>
              <a:gd name="connsiteY29" fmla="*/ 1952865 h 3291840"/>
              <a:gd name="connsiteX30" fmla="*/ 306706 w 3291840"/>
              <a:gd name="connsiteY30" fmla="*/ 2371890 h 3291840"/>
              <a:gd name="connsiteX31" fmla="*/ 378652 w 3291840"/>
              <a:gd name="connsiteY31" fmla="*/ 2490317 h 3291840"/>
              <a:gd name="connsiteX32" fmla="*/ 152755 w 3291840"/>
              <a:gd name="connsiteY32" fmla="*/ 2264419 h 3291840"/>
              <a:gd name="connsiteX33" fmla="*/ 54033 w 3291840"/>
              <a:gd name="connsiteY33" fmla="*/ 1234118 h 3291840"/>
              <a:gd name="connsiteX34" fmla="*/ 54033 w 3291840"/>
              <a:gd name="connsiteY34" fmla="*/ 2057723 h 3291840"/>
              <a:gd name="connsiteX35" fmla="*/ 33439 w 3291840"/>
              <a:gd name="connsiteY35" fmla="*/ 1977631 h 3291840"/>
              <a:gd name="connsiteX36" fmla="*/ 0 w 3291840"/>
              <a:gd name="connsiteY36" fmla="*/ 1645920 h 3291840"/>
              <a:gd name="connsiteX37" fmla="*/ 33439 w 3291840"/>
              <a:gd name="connsiteY37" fmla="*/ 1314210 h 3291840"/>
              <a:gd name="connsiteX38" fmla="*/ 3237807 w 3291840"/>
              <a:gd name="connsiteY38" fmla="*/ 1234118 h 3291840"/>
              <a:gd name="connsiteX39" fmla="*/ 3258401 w 3291840"/>
              <a:gd name="connsiteY39" fmla="*/ 1314210 h 3291840"/>
              <a:gd name="connsiteX40" fmla="*/ 3291840 w 3291840"/>
              <a:gd name="connsiteY40" fmla="*/ 1645920 h 3291840"/>
              <a:gd name="connsiteX41" fmla="*/ 3258401 w 3291840"/>
              <a:gd name="connsiteY41" fmla="*/ 1977631 h 3291840"/>
              <a:gd name="connsiteX42" fmla="*/ 3237807 w 3291840"/>
              <a:gd name="connsiteY42" fmla="*/ 2057723 h 3291840"/>
              <a:gd name="connsiteX43" fmla="*/ 2913188 w 3291840"/>
              <a:gd name="connsiteY43" fmla="*/ 801524 h 3291840"/>
              <a:gd name="connsiteX44" fmla="*/ 3139085 w 3291840"/>
              <a:gd name="connsiteY44" fmla="*/ 1027421 h 3291840"/>
              <a:gd name="connsiteX45" fmla="*/ 3139085 w 3291840"/>
              <a:gd name="connsiteY45" fmla="*/ 1345997 h 3291840"/>
              <a:gd name="connsiteX46" fmla="*/ 3138014 w 3291840"/>
              <a:gd name="connsiteY46" fmla="*/ 1338975 h 3291840"/>
              <a:gd name="connsiteX47" fmla="*/ 2985134 w 3291840"/>
              <a:gd name="connsiteY47" fmla="*/ 919951 h 3291840"/>
              <a:gd name="connsiteX48" fmla="*/ 378652 w 3291840"/>
              <a:gd name="connsiteY48" fmla="*/ 801524 h 3291840"/>
              <a:gd name="connsiteX49" fmla="*/ 306706 w 3291840"/>
              <a:gd name="connsiteY49" fmla="*/ 919951 h 3291840"/>
              <a:gd name="connsiteX50" fmla="*/ 153827 w 3291840"/>
              <a:gd name="connsiteY50" fmla="*/ 1338975 h 3291840"/>
              <a:gd name="connsiteX51" fmla="*/ 152755 w 3291840"/>
              <a:gd name="connsiteY51" fmla="*/ 1345997 h 3291840"/>
              <a:gd name="connsiteX52" fmla="*/ 152755 w 3291840"/>
              <a:gd name="connsiteY52" fmla="*/ 1027421 h 3291840"/>
              <a:gd name="connsiteX53" fmla="*/ 811774 w 3291840"/>
              <a:gd name="connsiteY53" fmla="*/ 228788 h 3291840"/>
              <a:gd name="connsiteX54" fmla="*/ 228788 w 3291840"/>
              <a:gd name="connsiteY54" fmla="*/ 811774 h 3291840"/>
              <a:gd name="connsiteX55" fmla="*/ 281097 w 3291840"/>
              <a:gd name="connsiteY55" fmla="*/ 725670 h 3291840"/>
              <a:gd name="connsiteX56" fmla="*/ 725670 w 3291840"/>
              <a:gd name="connsiteY56" fmla="*/ 281097 h 3291840"/>
              <a:gd name="connsiteX57" fmla="*/ 2480066 w 3291840"/>
              <a:gd name="connsiteY57" fmla="*/ 228788 h 3291840"/>
              <a:gd name="connsiteX58" fmla="*/ 2566170 w 3291840"/>
              <a:gd name="connsiteY58" fmla="*/ 281097 h 3291840"/>
              <a:gd name="connsiteX59" fmla="*/ 3010743 w 3291840"/>
              <a:gd name="connsiteY59" fmla="*/ 725670 h 3291840"/>
              <a:gd name="connsiteX60" fmla="*/ 3063052 w 3291840"/>
              <a:gd name="connsiteY60" fmla="*/ 811774 h 3291840"/>
              <a:gd name="connsiteX61" fmla="*/ 1945843 w 3291840"/>
              <a:gd name="connsiteY61" fmla="*/ 152755 h 3291840"/>
              <a:gd name="connsiteX62" fmla="*/ 2264419 w 3291840"/>
              <a:gd name="connsiteY62" fmla="*/ 152755 h 3291840"/>
              <a:gd name="connsiteX63" fmla="*/ 2490317 w 3291840"/>
              <a:gd name="connsiteY63" fmla="*/ 378652 h 3291840"/>
              <a:gd name="connsiteX64" fmla="*/ 2371890 w 3291840"/>
              <a:gd name="connsiteY64" fmla="*/ 306706 h 3291840"/>
              <a:gd name="connsiteX65" fmla="*/ 1952865 w 3291840"/>
              <a:gd name="connsiteY65" fmla="*/ 153827 h 3291840"/>
              <a:gd name="connsiteX66" fmla="*/ 1027421 w 3291840"/>
              <a:gd name="connsiteY66" fmla="*/ 152755 h 3291840"/>
              <a:gd name="connsiteX67" fmla="*/ 1345998 w 3291840"/>
              <a:gd name="connsiteY67" fmla="*/ 152755 h 3291840"/>
              <a:gd name="connsiteX68" fmla="*/ 1338975 w 3291840"/>
              <a:gd name="connsiteY68" fmla="*/ 153827 h 3291840"/>
              <a:gd name="connsiteX69" fmla="*/ 919951 w 3291840"/>
              <a:gd name="connsiteY69" fmla="*/ 306706 h 3291840"/>
              <a:gd name="connsiteX70" fmla="*/ 801523 w 3291840"/>
              <a:gd name="connsiteY70" fmla="*/ 378653 h 3291840"/>
              <a:gd name="connsiteX71" fmla="*/ 1645920 w 3291840"/>
              <a:gd name="connsiteY71" fmla="*/ 0 h 3291840"/>
              <a:gd name="connsiteX72" fmla="*/ 1977631 w 3291840"/>
              <a:gd name="connsiteY72" fmla="*/ 33439 h 3291840"/>
              <a:gd name="connsiteX73" fmla="*/ 2057723 w 3291840"/>
              <a:gd name="connsiteY73" fmla="*/ 54033 h 3291840"/>
              <a:gd name="connsiteX74" fmla="*/ 1234118 w 3291840"/>
              <a:gd name="connsiteY74" fmla="*/ 54033 h 3291840"/>
              <a:gd name="connsiteX75" fmla="*/ 1314210 w 3291840"/>
              <a:gd name="connsiteY75" fmla="*/ 33439 h 3291840"/>
              <a:gd name="connsiteX76" fmla="*/ 1645920 w 3291840"/>
              <a:gd name="connsiteY76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1840" h="3291840">
                <a:moveTo>
                  <a:pt x="1234118" y="3237807"/>
                </a:moveTo>
                <a:lnTo>
                  <a:pt x="2057723" y="3237807"/>
                </a:lnTo>
                <a:lnTo>
                  <a:pt x="1977631" y="3258401"/>
                </a:lnTo>
                <a:cubicBezTo>
                  <a:pt x="1870485" y="3280326"/>
                  <a:pt x="1759547" y="3291840"/>
                  <a:pt x="1645920" y="3291840"/>
                </a:cubicBezTo>
                <a:cubicBezTo>
                  <a:pt x="1532293" y="3291840"/>
                  <a:pt x="1421355" y="3280326"/>
                  <a:pt x="1314210" y="3258401"/>
                </a:cubicBezTo>
                <a:close/>
                <a:moveTo>
                  <a:pt x="2490316" y="2913188"/>
                </a:moveTo>
                <a:lnTo>
                  <a:pt x="2264419" y="3139085"/>
                </a:lnTo>
                <a:lnTo>
                  <a:pt x="1945844" y="3139085"/>
                </a:lnTo>
                <a:lnTo>
                  <a:pt x="1952865" y="3138014"/>
                </a:lnTo>
                <a:cubicBezTo>
                  <a:pt x="2101584" y="3107581"/>
                  <a:pt x="2242407" y="3055473"/>
                  <a:pt x="2371890" y="2985134"/>
                </a:cubicBezTo>
                <a:close/>
                <a:moveTo>
                  <a:pt x="801524" y="2913188"/>
                </a:moveTo>
                <a:lnTo>
                  <a:pt x="919951" y="2985134"/>
                </a:lnTo>
                <a:cubicBezTo>
                  <a:pt x="1049433" y="3055473"/>
                  <a:pt x="1190256" y="3107581"/>
                  <a:pt x="1338975" y="3138014"/>
                </a:cubicBezTo>
                <a:lnTo>
                  <a:pt x="1345997" y="3139085"/>
                </a:lnTo>
                <a:lnTo>
                  <a:pt x="1027421" y="3139085"/>
                </a:lnTo>
                <a:close/>
                <a:moveTo>
                  <a:pt x="228788" y="2480067"/>
                </a:moveTo>
                <a:lnTo>
                  <a:pt x="811774" y="3063052"/>
                </a:lnTo>
                <a:lnTo>
                  <a:pt x="725670" y="3010743"/>
                </a:lnTo>
                <a:cubicBezTo>
                  <a:pt x="550543" y="2892430"/>
                  <a:pt x="399411" y="2741297"/>
                  <a:pt x="281097" y="2566170"/>
                </a:cubicBezTo>
                <a:close/>
                <a:moveTo>
                  <a:pt x="3063052" y="2480066"/>
                </a:moveTo>
                <a:lnTo>
                  <a:pt x="3010743" y="2566170"/>
                </a:lnTo>
                <a:cubicBezTo>
                  <a:pt x="2892430" y="2741297"/>
                  <a:pt x="2741297" y="2892430"/>
                  <a:pt x="2566170" y="3010743"/>
                </a:cubicBezTo>
                <a:lnTo>
                  <a:pt x="2480066" y="3063053"/>
                </a:lnTo>
                <a:close/>
                <a:moveTo>
                  <a:pt x="3139085" y="1945843"/>
                </a:moveTo>
                <a:lnTo>
                  <a:pt x="3139085" y="2264419"/>
                </a:lnTo>
                <a:lnTo>
                  <a:pt x="2913188" y="2490317"/>
                </a:lnTo>
                <a:lnTo>
                  <a:pt x="2985134" y="2371890"/>
                </a:lnTo>
                <a:cubicBezTo>
                  <a:pt x="3055473" y="2242407"/>
                  <a:pt x="3107581" y="2101584"/>
                  <a:pt x="3138014" y="1952865"/>
                </a:cubicBezTo>
                <a:close/>
                <a:moveTo>
                  <a:pt x="152755" y="1945843"/>
                </a:moveTo>
                <a:lnTo>
                  <a:pt x="153827" y="1952865"/>
                </a:lnTo>
                <a:cubicBezTo>
                  <a:pt x="184259" y="2101584"/>
                  <a:pt x="236367" y="2242407"/>
                  <a:pt x="306706" y="2371890"/>
                </a:cubicBezTo>
                <a:lnTo>
                  <a:pt x="378652" y="2490317"/>
                </a:lnTo>
                <a:lnTo>
                  <a:pt x="152755" y="2264419"/>
                </a:lnTo>
                <a:close/>
                <a:moveTo>
                  <a:pt x="54033" y="1234118"/>
                </a:moveTo>
                <a:lnTo>
                  <a:pt x="54033" y="2057723"/>
                </a:lnTo>
                <a:lnTo>
                  <a:pt x="33439" y="1977631"/>
                </a:lnTo>
                <a:cubicBezTo>
                  <a:pt x="11514" y="1870485"/>
                  <a:pt x="0" y="1759547"/>
                  <a:pt x="0" y="1645920"/>
                </a:cubicBezTo>
                <a:cubicBezTo>
                  <a:pt x="0" y="1532293"/>
                  <a:pt x="11514" y="1421355"/>
                  <a:pt x="33439" y="1314210"/>
                </a:cubicBezTo>
                <a:close/>
                <a:moveTo>
                  <a:pt x="3237807" y="1234118"/>
                </a:moveTo>
                <a:lnTo>
                  <a:pt x="3258401" y="1314210"/>
                </a:lnTo>
                <a:cubicBezTo>
                  <a:pt x="3280326" y="1421355"/>
                  <a:pt x="3291840" y="1532293"/>
                  <a:pt x="3291840" y="1645920"/>
                </a:cubicBezTo>
                <a:cubicBezTo>
                  <a:pt x="3291840" y="1759547"/>
                  <a:pt x="3280326" y="1870485"/>
                  <a:pt x="3258401" y="1977631"/>
                </a:cubicBezTo>
                <a:lnTo>
                  <a:pt x="3237807" y="2057723"/>
                </a:lnTo>
                <a:close/>
                <a:moveTo>
                  <a:pt x="2913188" y="801524"/>
                </a:moveTo>
                <a:lnTo>
                  <a:pt x="3139085" y="1027421"/>
                </a:lnTo>
                <a:lnTo>
                  <a:pt x="3139085" y="1345997"/>
                </a:lnTo>
                <a:lnTo>
                  <a:pt x="3138014" y="1338975"/>
                </a:lnTo>
                <a:cubicBezTo>
                  <a:pt x="3107581" y="1190256"/>
                  <a:pt x="3055473" y="1049433"/>
                  <a:pt x="2985134" y="919951"/>
                </a:cubicBezTo>
                <a:close/>
                <a:moveTo>
                  <a:pt x="378652" y="801524"/>
                </a:moveTo>
                <a:lnTo>
                  <a:pt x="306706" y="919951"/>
                </a:lnTo>
                <a:cubicBezTo>
                  <a:pt x="236367" y="1049433"/>
                  <a:pt x="184259" y="1190256"/>
                  <a:pt x="153827" y="1338975"/>
                </a:cubicBezTo>
                <a:lnTo>
                  <a:pt x="152755" y="1345997"/>
                </a:lnTo>
                <a:lnTo>
                  <a:pt x="152755" y="1027421"/>
                </a:lnTo>
                <a:close/>
                <a:moveTo>
                  <a:pt x="811774" y="228788"/>
                </a:moveTo>
                <a:lnTo>
                  <a:pt x="228788" y="811774"/>
                </a:lnTo>
                <a:lnTo>
                  <a:pt x="281097" y="725670"/>
                </a:lnTo>
                <a:cubicBezTo>
                  <a:pt x="399411" y="550543"/>
                  <a:pt x="550543" y="399411"/>
                  <a:pt x="725670" y="281097"/>
                </a:cubicBezTo>
                <a:close/>
                <a:moveTo>
                  <a:pt x="2480066" y="228788"/>
                </a:moveTo>
                <a:lnTo>
                  <a:pt x="2566170" y="281097"/>
                </a:lnTo>
                <a:cubicBezTo>
                  <a:pt x="2741297" y="399411"/>
                  <a:pt x="2892430" y="550543"/>
                  <a:pt x="3010743" y="725670"/>
                </a:cubicBezTo>
                <a:lnTo>
                  <a:pt x="3063052" y="811774"/>
                </a:lnTo>
                <a:close/>
                <a:moveTo>
                  <a:pt x="1945843" y="152755"/>
                </a:moveTo>
                <a:lnTo>
                  <a:pt x="2264419" y="152755"/>
                </a:lnTo>
                <a:lnTo>
                  <a:pt x="2490317" y="378652"/>
                </a:lnTo>
                <a:lnTo>
                  <a:pt x="2371890" y="306706"/>
                </a:lnTo>
                <a:cubicBezTo>
                  <a:pt x="2242407" y="236367"/>
                  <a:pt x="2101584" y="184259"/>
                  <a:pt x="1952865" y="153827"/>
                </a:cubicBezTo>
                <a:close/>
                <a:moveTo>
                  <a:pt x="1027421" y="152755"/>
                </a:moveTo>
                <a:lnTo>
                  <a:pt x="1345998" y="152755"/>
                </a:lnTo>
                <a:lnTo>
                  <a:pt x="1338975" y="153827"/>
                </a:lnTo>
                <a:cubicBezTo>
                  <a:pt x="1190256" y="184259"/>
                  <a:pt x="1049433" y="236367"/>
                  <a:pt x="919951" y="306706"/>
                </a:cubicBezTo>
                <a:lnTo>
                  <a:pt x="801523" y="378653"/>
                </a:lnTo>
                <a:close/>
                <a:moveTo>
                  <a:pt x="1645920" y="0"/>
                </a:moveTo>
                <a:cubicBezTo>
                  <a:pt x="1759547" y="0"/>
                  <a:pt x="1870485" y="11514"/>
                  <a:pt x="1977631" y="33439"/>
                </a:cubicBezTo>
                <a:lnTo>
                  <a:pt x="2057723" y="54033"/>
                </a:lnTo>
                <a:lnTo>
                  <a:pt x="1234118" y="54033"/>
                </a:lnTo>
                <a:lnTo>
                  <a:pt x="1314210" y="33439"/>
                </a:lnTo>
                <a:cubicBezTo>
                  <a:pt x="1421355" y="11514"/>
                  <a:pt x="1532293" y="0"/>
                  <a:pt x="1645920" y="0"/>
                </a:cubicBezTo>
                <a:close/>
              </a:path>
            </a:pathLst>
          </a:cu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텍스트 개체 틀 8">
            <a:extLst>
              <a:ext uri="{FF2B5EF4-FFF2-40B4-BE49-F238E27FC236}">
                <a16:creationId xmlns:a16="http://schemas.microsoft.com/office/drawing/2014/main" id="{237198E1-8062-4E87-8501-AEFE21ACF578}"/>
              </a:ext>
            </a:extLst>
          </p:cNvPr>
          <p:cNvSpPr txBox="1">
            <a:spLocks/>
          </p:cNvSpPr>
          <p:nvPr/>
        </p:nvSpPr>
        <p:spPr>
          <a:xfrm>
            <a:off x="382847" y="244799"/>
            <a:ext cx="583046" cy="301625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오늘밤 R" panose="02020603020101020101" pitchFamily="18" charset="-127"/>
                <a:ea typeface="210 오늘밤 R" panose="02020603020101020101" pitchFamily="18" charset="-127"/>
                <a:cs typeface="+mn-cs"/>
              </a:rPr>
              <a:t>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오늘밤 R" panose="02020603020101020101" pitchFamily="18" charset="-127"/>
              <a:ea typeface="210 오늘밤 R" panose="02020603020101020101" pitchFamily="18" charset="-127"/>
              <a:cs typeface="+mn-cs"/>
            </a:endParaRPr>
          </a:p>
        </p:txBody>
      </p:sp>
      <p:pic>
        <p:nvPicPr>
          <p:cNvPr id="2050" name="Picture 2" descr="USA state 이미지 검색결과">
            <a:extLst>
              <a:ext uri="{FF2B5EF4-FFF2-40B4-BE49-F238E27FC236}">
                <a16:creationId xmlns:a16="http://schemas.microsoft.com/office/drawing/2014/main" id="{F2676A18-C650-41CD-8A52-1CFB32F91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20" y="1371599"/>
            <a:ext cx="7620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884FA39-AEBC-4BBF-9C02-A20A01AA2B12}"/>
              </a:ext>
            </a:extLst>
          </p:cNvPr>
          <p:cNvSpPr/>
          <p:nvPr/>
        </p:nvSpPr>
        <p:spPr>
          <a:xfrm>
            <a:off x="2640806" y="1575473"/>
            <a:ext cx="928688" cy="670046"/>
          </a:xfrm>
          <a:custGeom>
            <a:avLst/>
            <a:gdLst>
              <a:gd name="connsiteX0" fmla="*/ 269082 w 928688"/>
              <a:gd name="connsiteY0" fmla="*/ 8058 h 670046"/>
              <a:gd name="connsiteX1" fmla="*/ 269082 w 928688"/>
              <a:gd name="connsiteY1" fmla="*/ 8058 h 670046"/>
              <a:gd name="connsiteX2" fmla="*/ 285750 w 928688"/>
              <a:gd name="connsiteY2" fmla="*/ 24727 h 670046"/>
              <a:gd name="connsiteX3" fmla="*/ 290513 w 928688"/>
              <a:gd name="connsiteY3" fmla="*/ 31871 h 670046"/>
              <a:gd name="connsiteX4" fmla="*/ 307182 w 928688"/>
              <a:gd name="connsiteY4" fmla="*/ 53302 h 670046"/>
              <a:gd name="connsiteX5" fmla="*/ 321469 w 928688"/>
              <a:gd name="connsiteY5" fmla="*/ 74733 h 670046"/>
              <a:gd name="connsiteX6" fmla="*/ 338138 w 928688"/>
              <a:gd name="connsiteY6" fmla="*/ 98546 h 670046"/>
              <a:gd name="connsiteX7" fmla="*/ 340519 w 928688"/>
              <a:gd name="connsiteY7" fmla="*/ 105690 h 670046"/>
              <a:gd name="connsiteX8" fmla="*/ 328613 w 928688"/>
              <a:gd name="connsiteY8" fmla="*/ 103308 h 670046"/>
              <a:gd name="connsiteX9" fmla="*/ 311944 w 928688"/>
              <a:gd name="connsiteY9" fmla="*/ 86640 h 670046"/>
              <a:gd name="connsiteX10" fmla="*/ 304800 w 928688"/>
              <a:gd name="connsiteY10" fmla="*/ 81877 h 670046"/>
              <a:gd name="connsiteX11" fmla="*/ 295275 w 928688"/>
              <a:gd name="connsiteY11" fmla="*/ 81877 h 670046"/>
              <a:gd name="connsiteX12" fmla="*/ 300038 w 928688"/>
              <a:gd name="connsiteY12" fmla="*/ 212846 h 670046"/>
              <a:gd name="connsiteX13" fmla="*/ 240507 w 928688"/>
              <a:gd name="connsiteY13" fmla="*/ 143790 h 670046"/>
              <a:gd name="connsiteX14" fmla="*/ 138113 w 928688"/>
              <a:gd name="connsiteY14" fmla="*/ 100927 h 670046"/>
              <a:gd name="connsiteX15" fmla="*/ 38100 w 928688"/>
              <a:gd name="connsiteY15" fmla="*/ 22346 h 670046"/>
              <a:gd name="connsiteX16" fmla="*/ 33338 w 928688"/>
              <a:gd name="connsiteY16" fmla="*/ 108071 h 670046"/>
              <a:gd name="connsiteX17" fmla="*/ 38100 w 928688"/>
              <a:gd name="connsiteY17" fmla="*/ 177127 h 670046"/>
              <a:gd name="connsiteX18" fmla="*/ 40482 w 928688"/>
              <a:gd name="connsiteY18" fmla="*/ 239040 h 670046"/>
              <a:gd name="connsiteX19" fmla="*/ 73819 w 928688"/>
              <a:gd name="connsiteY19" fmla="*/ 293808 h 670046"/>
              <a:gd name="connsiteX20" fmla="*/ 47625 w 928688"/>
              <a:gd name="connsiteY20" fmla="*/ 300952 h 670046"/>
              <a:gd name="connsiteX21" fmla="*/ 19050 w 928688"/>
              <a:gd name="connsiteY21" fmla="*/ 291427 h 670046"/>
              <a:gd name="connsiteX22" fmla="*/ 66675 w 928688"/>
              <a:gd name="connsiteY22" fmla="*/ 346196 h 670046"/>
              <a:gd name="connsiteX23" fmla="*/ 45244 w 928688"/>
              <a:gd name="connsiteY23" fmla="*/ 348577 h 670046"/>
              <a:gd name="connsiteX24" fmla="*/ 0 w 928688"/>
              <a:gd name="connsiteY24" fmla="*/ 377152 h 670046"/>
              <a:gd name="connsiteX25" fmla="*/ 54769 w 928688"/>
              <a:gd name="connsiteY25" fmla="*/ 415252 h 670046"/>
              <a:gd name="connsiteX26" fmla="*/ 97632 w 928688"/>
              <a:gd name="connsiteY26" fmla="*/ 446208 h 670046"/>
              <a:gd name="connsiteX27" fmla="*/ 123825 w 928688"/>
              <a:gd name="connsiteY27" fmla="*/ 465258 h 670046"/>
              <a:gd name="connsiteX28" fmla="*/ 116682 w 928688"/>
              <a:gd name="connsiteY28" fmla="*/ 531933 h 670046"/>
              <a:gd name="connsiteX29" fmla="*/ 164307 w 928688"/>
              <a:gd name="connsiteY29" fmla="*/ 560508 h 670046"/>
              <a:gd name="connsiteX30" fmla="*/ 200025 w 928688"/>
              <a:gd name="connsiteY30" fmla="*/ 562890 h 670046"/>
              <a:gd name="connsiteX31" fmla="*/ 252413 w 928688"/>
              <a:gd name="connsiteY31" fmla="*/ 546221 h 670046"/>
              <a:gd name="connsiteX32" fmla="*/ 269082 w 928688"/>
              <a:gd name="connsiteY32" fmla="*/ 553365 h 670046"/>
              <a:gd name="connsiteX33" fmla="*/ 292894 w 928688"/>
              <a:gd name="connsiteY33" fmla="*/ 567652 h 670046"/>
              <a:gd name="connsiteX34" fmla="*/ 309563 w 928688"/>
              <a:gd name="connsiteY34" fmla="*/ 577177 h 670046"/>
              <a:gd name="connsiteX35" fmla="*/ 369094 w 928688"/>
              <a:gd name="connsiteY35" fmla="*/ 591465 h 670046"/>
              <a:gd name="connsiteX36" fmla="*/ 416719 w 928688"/>
              <a:gd name="connsiteY36" fmla="*/ 589083 h 670046"/>
              <a:gd name="connsiteX37" fmla="*/ 447675 w 928688"/>
              <a:gd name="connsiteY37" fmla="*/ 586702 h 670046"/>
              <a:gd name="connsiteX38" fmla="*/ 447675 w 928688"/>
              <a:gd name="connsiteY38" fmla="*/ 586702 h 670046"/>
              <a:gd name="connsiteX39" fmla="*/ 545307 w 928688"/>
              <a:gd name="connsiteY39" fmla="*/ 593846 h 670046"/>
              <a:gd name="connsiteX40" fmla="*/ 628650 w 928688"/>
              <a:gd name="connsiteY40" fmla="*/ 603371 h 670046"/>
              <a:gd name="connsiteX41" fmla="*/ 690563 w 928688"/>
              <a:gd name="connsiteY41" fmla="*/ 634327 h 670046"/>
              <a:gd name="connsiteX42" fmla="*/ 738188 w 928688"/>
              <a:gd name="connsiteY42" fmla="*/ 631946 h 670046"/>
              <a:gd name="connsiteX43" fmla="*/ 802482 w 928688"/>
              <a:gd name="connsiteY43" fmla="*/ 670046 h 670046"/>
              <a:gd name="connsiteX44" fmla="*/ 819150 w 928688"/>
              <a:gd name="connsiteY44" fmla="*/ 650996 h 670046"/>
              <a:gd name="connsiteX45" fmla="*/ 807244 w 928688"/>
              <a:gd name="connsiteY45" fmla="*/ 584321 h 670046"/>
              <a:gd name="connsiteX46" fmla="*/ 842963 w 928688"/>
              <a:gd name="connsiteY46" fmla="*/ 524790 h 670046"/>
              <a:gd name="connsiteX47" fmla="*/ 847725 w 928688"/>
              <a:gd name="connsiteY47" fmla="*/ 465258 h 670046"/>
              <a:gd name="connsiteX48" fmla="*/ 845344 w 928688"/>
              <a:gd name="connsiteY48" fmla="*/ 403346 h 670046"/>
              <a:gd name="connsiteX49" fmla="*/ 852488 w 928688"/>
              <a:gd name="connsiteY49" fmla="*/ 384296 h 670046"/>
              <a:gd name="connsiteX50" fmla="*/ 859632 w 928688"/>
              <a:gd name="connsiteY50" fmla="*/ 372390 h 670046"/>
              <a:gd name="connsiteX51" fmla="*/ 864394 w 928688"/>
              <a:gd name="connsiteY51" fmla="*/ 331908 h 670046"/>
              <a:gd name="connsiteX52" fmla="*/ 866775 w 928688"/>
              <a:gd name="connsiteY52" fmla="*/ 300952 h 670046"/>
              <a:gd name="connsiteX53" fmla="*/ 895350 w 928688"/>
              <a:gd name="connsiteY53" fmla="*/ 236658 h 670046"/>
              <a:gd name="connsiteX54" fmla="*/ 928688 w 928688"/>
              <a:gd name="connsiteY54" fmla="*/ 174746 h 670046"/>
              <a:gd name="connsiteX55" fmla="*/ 916782 w 928688"/>
              <a:gd name="connsiteY55" fmla="*/ 150933 h 670046"/>
              <a:gd name="connsiteX56" fmla="*/ 278607 w 928688"/>
              <a:gd name="connsiteY56" fmla="*/ 8058 h 670046"/>
              <a:gd name="connsiteX57" fmla="*/ 259557 w 928688"/>
              <a:gd name="connsiteY57" fmla="*/ 915 h 670046"/>
              <a:gd name="connsiteX58" fmla="*/ 269082 w 928688"/>
              <a:gd name="connsiteY58" fmla="*/ 8058 h 670046"/>
              <a:gd name="connsiteX0" fmla="*/ 269082 w 928688"/>
              <a:gd name="connsiteY0" fmla="*/ 8058 h 670046"/>
              <a:gd name="connsiteX1" fmla="*/ 269082 w 928688"/>
              <a:gd name="connsiteY1" fmla="*/ 8058 h 670046"/>
              <a:gd name="connsiteX2" fmla="*/ 285750 w 928688"/>
              <a:gd name="connsiteY2" fmla="*/ 24727 h 670046"/>
              <a:gd name="connsiteX3" fmla="*/ 290513 w 928688"/>
              <a:gd name="connsiteY3" fmla="*/ 31871 h 670046"/>
              <a:gd name="connsiteX4" fmla="*/ 307182 w 928688"/>
              <a:gd name="connsiteY4" fmla="*/ 53302 h 670046"/>
              <a:gd name="connsiteX5" fmla="*/ 321469 w 928688"/>
              <a:gd name="connsiteY5" fmla="*/ 74733 h 670046"/>
              <a:gd name="connsiteX6" fmla="*/ 338138 w 928688"/>
              <a:gd name="connsiteY6" fmla="*/ 98546 h 670046"/>
              <a:gd name="connsiteX7" fmla="*/ 340519 w 928688"/>
              <a:gd name="connsiteY7" fmla="*/ 105690 h 670046"/>
              <a:gd name="connsiteX8" fmla="*/ 328613 w 928688"/>
              <a:gd name="connsiteY8" fmla="*/ 103308 h 670046"/>
              <a:gd name="connsiteX9" fmla="*/ 311944 w 928688"/>
              <a:gd name="connsiteY9" fmla="*/ 86640 h 670046"/>
              <a:gd name="connsiteX10" fmla="*/ 304800 w 928688"/>
              <a:gd name="connsiteY10" fmla="*/ 81877 h 670046"/>
              <a:gd name="connsiteX11" fmla="*/ 295275 w 928688"/>
              <a:gd name="connsiteY11" fmla="*/ 81877 h 670046"/>
              <a:gd name="connsiteX12" fmla="*/ 300038 w 928688"/>
              <a:gd name="connsiteY12" fmla="*/ 212846 h 670046"/>
              <a:gd name="connsiteX13" fmla="*/ 240507 w 928688"/>
              <a:gd name="connsiteY13" fmla="*/ 143790 h 670046"/>
              <a:gd name="connsiteX14" fmla="*/ 138113 w 928688"/>
              <a:gd name="connsiteY14" fmla="*/ 100927 h 670046"/>
              <a:gd name="connsiteX15" fmla="*/ 38100 w 928688"/>
              <a:gd name="connsiteY15" fmla="*/ 22346 h 670046"/>
              <a:gd name="connsiteX16" fmla="*/ 33338 w 928688"/>
              <a:gd name="connsiteY16" fmla="*/ 108071 h 670046"/>
              <a:gd name="connsiteX17" fmla="*/ 38100 w 928688"/>
              <a:gd name="connsiteY17" fmla="*/ 177127 h 670046"/>
              <a:gd name="connsiteX18" fmla="*/ 40482 w 928688"/>
              <a:gd name="connsiteY18" fmla="*/ 239040 h 670046"/>
              <a:gd name="connsiteX19" fmla="*/ 73819 w 928688"/>
              <a:gd name="connsiteY19" fmla="*/ 293808 h 670046"/>
              <a:gd name="connsiteX20" fmla="*/ 47625 w 928688"/>
              <a:gd name="connsiteY20" fmla="*/ 300952 h 670046"/>
              <a:gd name="connsiteX21" fmla="*/ 19050 w 928688"/>
              <a:gd name="connsiteY21" fmla="*/ 291427 h 670046"/>
              <a:gd name="connsiteX22" fmla="*/ 66675 w 928688"/>
              <a:gd name="connsiteY22" fmla="*/ 346196 h 670046"/>
              <a:gd name="connsiteX23" fmla="*/ 45244 w 928688"/>
              <a:gd name="connsiteY23" fmla="*/ 348577 h 670046"/>
              <a:gd name="connsiteX24" fmla="*/ 0 w 928688"/>
              <a:gd name="connsiteY24" fmla="*/ 377152 h 670046"/>
              <a:gd name="connsiteX25" fmla="*/ 54769 w 928688"/>
              <a:gd name="connsiteY25" fmla="*/ 415252 h 670046"/>
              <a:gd name="connsiteX26" fmla="*/ 97632 w 928688"/>
              <a:gd name="connsiteY26" fmla="*/ 446208 h 670046"/>
              <a:gd name="connsiteX27" fmla="*/ 123825 w 928688"/>
              <a:gd name="connsiteY27" fmla="*/ 465258 h 670046"/>
              <a:gd name="connsiteX28" fmla="*/ 116682 w 928688"/>
              <a:gd name="connsiteY28" fmla="*/ 531933 h 670046"/>
              <a:gd name="connsiteX29" fmla="*/ 164307 w 928688"/>
              <a:gd name="connsiteY29" fmla="*/ 560508 h 670046"/>
              <a:gd name="connsiteX30" fmla="*/ 200025 w 928688"/>
              <a:gd name="connsiteY30" fmla="*/ 562890 h 670046"/>
              <a:gd name="connsiteX31" fmla="*/ 252413 w 928688"/>
              <a:gd name="connsiteY31" fmla="*/ 546221 h 670046"/>
              <a:gd name="connsiteX32" fmla="*/ 261938 w 928688"/>
              <a:gd name="connsiteY32" fmla="*/ 560509 h 670046"/>
              <a:gd name="connsiteX33" fmla="*/ 292894 w 928688"/>
              <a:gd name="connsiteY33" fmla="*/ 567652 h 670046"/>
              <a:gd name="connsiteX34" fmla="*/ 309563 w 928688"/>
              <a:gd name="connsiteY34" fmla="*/ 577177 h 670046"/>
              <a:gd name="connsiteX35" fmla="*/ 369094 w 928688"/>
              <a:gd name="connsiteY35" fmla="*/ 591465 h 670046"/>
              <a:gd name="connsiteX36" fmla="*/ 416719 w 928688"/>
              <a:gd name="connsiteY36" fmla="*/ 589083 h 670046"/>
              <a:gd name="connsiteX37" fmla="*/ 447675 w 928688"/>
              <a:gd name="connsiteY37" fmla="*/ 586702 h 670046"/>
              <a:gd name="connsiteX38" fmla="*/ 447675 w 928688"/>
              <a:gd name="connsiteY38" fmla="*/ 586702 h 670046"/>
              <a:gd name="connsiteX39" fmla="*/ 545307 w 928688"/>
              <a:gd name="connsiteY39" fmla="*/ 593846 h 670046"/>
              <a:gd name="connsiteX40" fmla="*/ 628650 w 928688"/>
              <a:gd name="connsiteY40" fmla="*/ 603371 h 670046"/>
              <a:gd name="connsiteX41" fmla="*/ 690563 w 928688"/>
              <a:gd name="connsiteY41" fmla="*/ 634327 h 670046"/>
              <a:gd name="connsiteX42" fmla="*/ 738188 w 928688"/>
              <a:gd name="connsiteY42" fmla="*/ 631946 h 670046"/>
              <a:gd name="connsiteX43" fmla="*/ 802482 w 928688"/>
              <a:gd name="connsiteY43" fmla="*/ 670046 h 670046"/>
              <a:gd name="connsiteX44" fmla="*/ 819150 w 928688"/>
              <a:gd name="connsiteY44" fmla="*/ 650996 h 670046"/>
              <a:gd name="connsiteX45" fmla="*/ 807244 w 928688"/>
              <a:gd name="connsiteY45" fmla="*/ 584321 h 670046"/>
              <a:gd name="connsiteX46" fmla="*/ 842963 w 928688"/>
              <a:gd name="connsiteY46" fmla="*/ 524790 h 670046"/>
              <a:gd name="connsiteX47" fmla="*/ 847725 w 928688"/>
              <a:gd name="connsiteY47" fmla="*/ 465258 h 670046"/>
              <a:gd name="connsiteX48" fmla="*/ 845344 w 928688"/>
              <a:gd name="connsiteY48" fmla="*/ 403346 h 670046"/>
              <a:gd name="connsiteX49" fmla="*/ 852488 w 928688"/>
              <a:gd name="connsiteY49" fmla="*/ 384296 h 670046"/>
              <a:gd name="connsiteX50" fmla="*/ 859632 w 928688"/>
              <a:gd name="connsiteY50" fmla="*/ 372390 h 670046"/>
              <a:gd name="connsiteX51" fmla="*/ 864394 w 928688"/>
              <a:gd name="connsiteY51" fmla="*/ 331908 h 670046"/>
              <a:gd name="connsiteX52" fmla="*/ 866775 w 928688"/>
              <a:gd name="connsiteY52" fmla="*/ 300952 h 670046"/>
              <a:gd name="connsiteX53" fmla="*/ 895350 w 928688"/>
              <a:gd name="connsiteY53" fmla="*/ 236658 h 670046"/>
              <a:gd name="connsiteX54" fmla="*/ 928688 w 928688"/>
              <a:gd name="connsiteY54" fmla="*/ 174746 h 670046"/>
              <a:gd name="connsiteX55" fmla="*/ 916782 w 928688"/>
              <a:gd name="connsiteY55" fmla="*/ 150933 h 670046"/>
              <a:gd name="connsiteX56" fmla="*/ 278607 w 928688"/>
              <a:gd name="connsiteY56" fmla="*/ 8058 h 670046"/>
              <a:gd name="connsiteX57" fmla="*/ 259557 w 928688"/>
              <a:gd name="connsiteY57" fmla="*/ 915 h 670046"/>
              <a:gd name="connsiteX58" fmla="*/ 269082 w 928688"/>
              <a:gd name="connsiteY58" fmla="*/ 8058 h 670046"/>
              <a:gd name="connsiteX0" fmla="*/ 269082 w 928688"/>
              <a:gd name="connsiteY0" fmla="*/ 8058 h 670046"/>
              <a:gd name="connsiteX1" fmla="*/ 269082 w 928688"/>
              <a:gd name="connsiteY1" fmla="*/ 8058 h 670046"/>
              <a:gd name="connsiteX2" fmla="*/ 285750 w 928688"/>
              <a:gd name="connsiteY2" fmla="*/ 24727 h 670046"/>
              <a:gd name="connsiteX3" fmla="*/ 290513 w 928688"/>
              <a:gd name="connsiteY3" fmla="*/ 31871 h 670046"/>
              <a:gd name="connsiteX4" fmla="*/ 307182 w 928688"/>
              <a:gd name="connsiteY4" fmla="*/ 53302 h 670046"/>
              <a:gd name="connsiteX5" fmla="*/ 321469 w 928688"/>
              <a:gd name="connsiteY5" fmla="*/ 74733 h 670046"/>
              <a:gd name="connsiteX6" fmla="*/ 338138 w 928688"/>
              <a:gd name="connsiteY6" fmla="*/ 98546 h 670046"/>
              <a:gd name="connsiteX7" fmla="*/ 340519 w 928688"/>
              <a:gd name="connsiteY7" fmla="*/ 105690 h 670046"/>
              <a:gd name="connsiteX8" fmla="*/ 328613 w 928688"/>
              <a:gd name="connsiteY8" fmla="*/ 103308 h 670046"/>
              <a:gd name="connsiteX9" fmla="*/ 311944 w 928688"/>
              <a:gd name="connsiteY9" fmla="*/ 86640 h 670046"/>
              <a:gd name="connsiteX10" fmla="*/ 304800 w 928688"/>
              <a:gd name="connsiteY10" fmla="*/ 81877 h 670046"/>
              <a:gd name="connsiteX11" fmla="*/ 295275 w 928688"/>
              <a:gd name="connsiteY11" fmla="*/ 81877 h 670046"/>
              <a:gd name="connsiteX12" fmla="*/ 300038 w 928688"/>
              <a:gd name="connsiteY12" fmla="*/ 212846 h 670046"/>
              <a:gd name="connsiteX13" fmla="*/ 240507 w 928688"/>
              <a:gd name="connsiteY13" fmla="*/ 143790 h 670046"/>
              <a:gd name="connsiteX14" fmla="*/ 138113 w 928688"/>
              <a:gd name="connsiteY14" fmla="*/ 100927 h 670046"/>
              <a:gd name="connsiteX15" fmla="*/ 38100 w 928688"/>
              <a:gd name="connsiteY15" fmla="*/ 22346 h 670046"/>
              <a:gd name="connsiteX16" fmla="*/ 33338 w 928688"/>
              <a:gd name="connsiteY16" fmla="*/ 108071 h 670046"/>
              <a:gd name="connsiteX17" fmla="*/ 38100 w 928688"/>
              <a:gd name="connsiteY17" fmla="*/ 177127 h 670046"/>
              <a:gd name="connsiteX18" fmla="*/ 40482 w 928688"/>
              <a:gd name="connsiteY18" fmla="*/ 239040 h 670046"/>
              <a:gd name="connsiteX19" fmla="*/ 73819 w 928688"/>
              <a:gd name="connsiteY19" fmla="*/ 293808 h 670046"/>
              <a:gd name="connsiteX20" fmla="*/ 47625 w 928688"/>
              <a:gd name="connsiteY20" fmla="*/ 300952 h 670046"/>
              <a:gd name="connsiteX21" fmla="*/ 19050 w 928688"/>
              <a:gd name="connsiteY21" fmla="*/ 291427 h 670046"/>
              <a:gd name="connsiteX22" fmla="*/ 66675 w 928688"/>
              <a:gd name="connsiteY22" fmla="*/ 346196 h 670046"/>
              <a:gd name="connsiteX23" fmla="*/ 45244 w 928688"/>
              <a:gd name="connsiteY23" fmla="*/ 348577 h 670046"/>
              <a:gd name="connsiteX24" fmla="*/ 0 w 928688"/>
              <a:gd name="connsiteY24" fmla="*/ 377152 h 670046"/>
              <a:gd name="connsiteX25" fmla="*/ 54769 w 928688"/>
              <a:gd name="connsiteY25" fmla="*/ 415252 h 670046"/>
              <a:gd name="connsiteX26" fmla="*/ 97632 w 928688"/>
              <a:gd name="connsiteY26" fmla="*/ 446208 h 670046"/>
              <a:gd name="connsiteX27" fmla="*/ 123825 w 928688"/>
              <a:gd name="connsiteY27" fmla="*/ 465258 h 670046"/>
              <a:gd name="connsiteX28" fmla="*/ 116682 w 928688"/>
              <a:gd name="connsiteY28" fmla="*/ 531933 h 670046"/>
              <a:gd name="connsiteX29" fmla="*/ 164307 w 928688"/>
              <a:gd name="connsiteY29" fmla="*/ 560508 h 670046"/>
              <a:gd name="connsiteX30" fmla="*/ 200025 w 928688"/>
              <a:gd name="connsiteY30" fmla="*/ 562890 h 670046"/>
              <a:gd name="connsiteX31" fmla="*/ 230982 w 928688"/>
              <a:gd name="connsiteY31" fmla="*/ 553365 h 670046"/>
              <a:gd name="connsiteX32" fmla="*/ 252413 w 928688"/>
              <a:gd name="connsiteY32" fmla="*/ 546221 h 670046"/>
              <a:gd name="connsiteX33" fmla="*/ 261938 w 928688"/>
              <a:gd name="connsiteY33" fmla="*/ 560509 h 670046"/>
              <a:gd name="connsiteX34" fmla="*/ 292894 w 928688"/>
              <a:gd name="connsiteY34" fmla="*/ 567652 h 670046"/>
              <a:gd name="connsiteX35" fmla="*/ 309563 w 928688"/>
              <a:gd name="connsiteY35" fmla="*/ 577177 h 670046"/>
              <a:gd name="connsiteX36" fmla="*/ 369094 w 928688"/>
              <a:gd name="connsiteY36" fmla="*/ 591465 h 670046"/>
              <a:gd name="connsiteX37" fmla="*/ 416719 w 928688"/>
              <a:gd name="connsiteY37" fmla="*/ 589083 h 670046"/>
              <a:gd name="connsiteX38" fmla="*/ 447675 w 928688"/>
              <a:gd name="connsiteY38" fmla="*/ 586702 h 670046"/>
              <a:gd name="connsiteX39" fmla="*/ 447675 w 928688"/>
              <a:gd name="connsiteY39" fmla="*/ 586702 h 670046"/>
              <a:gd name="connsiteX40" fmla="*/ 545307 w 928688"/>
              <a:gd name="connsiteY40" fmla="*/ 593846 h 670046"/>
              <a:gd name="connsiteX41" fmla="*/ 628650 w 928688"/>
              <a:gd name="connsiteY41" fmla="*/ 603371 h 670046"/>
              <a:gd name="connsiteX42" fmla="*/ 690563 w 928688"/>
              <a:gd name="connsiteY42" fmla="*/ 634327 h 670046"/>
              <a:gd name="connsiteX43" fmla="*/ 738188 w 928688"/>
              <a:gd name="connsiteY43" fmla="*/ 631946 h 670046"/>
              <a:gd name="connsiteX44" fmla="*/ 802482 w 928688"/>
              <a:gd name="connsiteY44" fmla="*/ 670046 h 670046"/>
              <a:gd name="connsiteX45" fmla="*/ 819150 w 928688"/>
              <a:gd name="connsiteY45" fmla="*/ 650996 h 670046"/>
              <a:gd name="connsiteX46" fmla="*/ 807244 w 928688"/>
              <a:gd name="connsiteY46" fmla="*/ 584321 h 670046"/>
              <a:gd name="connsiteX47" fmla="*/ 842963 w 928688"/>
              <a:gd name="connsiteY47" fmla="*/ 524790 h 670046"/>
              <a:gd name="connsiteX48" fmla="*/ 847725 w 928688"/>
              <a:gd name="connsiteY48" fmla="*/ 465258 h 670046"/>
              <a:gd name="connsiteX49" fmla="*/ 845344 w 928688"/>
              <a:gd name="connsiteY49" fmla="*/ 403346 h 670046"/>
              <a:gd name="connsiteX50" fmla="*/ 852488 w 928688"/>
              <a:gd name="connsiteY50" fmla="*/ 384296 h 670046"/>
              <a:gd name="connsiteX51" fmla="*/ 859632 w 928688"/>
              <a:gd name="connsiteY51" fmla="*/ 372390 h 670046"/>
              <a:gd name="connsiteX52" fmla="*/ 864394 w 928688"/>
              <a:gd name="connsiteY52" fmla="*/ 331908 h 670046"/>
              <a:gd name="connsiteX53" fmla="*/ 866775 w 928688"/>
              <a:gd name="connsiteY53" fmla="*/ 300952 h 670046"/>
              <a:gd name="connsiteX54" fmla="*/ 895350 w 928688"/>
              <a:gd name="connsiteY54" fmla="*/ 236658 h 670046"/>
              <a:gd name="connsiteX55" fmla="*/ 928688 w 928688"/>
              <a:gd name="connsiteY55" fmla="*/ 174746 h 670046"/>
              <a:gd name="connsiteX56" fmla="*/ 916782 w 928688"/>
              <a:gd name="connsiteY56" fmla="*/ 150933 h 670046"/>
              <a:gd name="connsiteX57" fmla="*/ 278607 w 928688"/>
              <a:gd name="connsiteY57" fmla="*/ 8058 h 670046"/>
              <a:gd name="connsiteX58" fmla="*/ 259557 w 928688"/>
              <a:gd name="connsiteY58" fmla="*/ 915 h 670046"/>
              <a:gd name="connsiteX59" fmla="*/ 269082 w 928688"/>
              <a:gd name="connsiteY59" fmla="*/ 8058 h 670046"/>
              <a:gd name="connsiteX0" fmla="*/ 269082 w 928688"/>
              <a:gd name="connsiteY0" fmla="*/ 8058 h 670046"/>
              <a:gd name="connsiteX1" fmla="*/ 269082 w 928688"/>
              <a:gd name="connsiteY1" fmla="*/ 8058 h 670046"/>
              <a:gd name="connsiteX2" fmla="*/ 285750 w 928688"/>
              <a:gd name="connsiteY2" fmla="*/ 24727 h 670046"/>
              <a:gd name="connsiteX3" fmla="*/ 290513 w 928688"/>
              <a:gd name="connsiteY3" fmla="*/ 31871 h 670046"/>
              <a:gd name="connsiteX4" fmla="*/ 307182 w 928688"/>
              <a:gd name="connsiteY4" fmla="*/ 53302 h 670046"/>
              <a:gd name="connsiteX5" fmla="*/ 321469 w 928688"/>
              <a:gd name="connsiteY5" fmla="*/ 74733 h 670046"/>
              <a:gd name="connsiteX6" fmla="*/ 338138 w 928688"/>
              <a:gd name="connsiteY6" fmla="*/ 98546 h 670046"/>
              <a:gd name="connsiteX7" fmla="*/ 340519 w 928688"/>
              <a:gd name="connsiteY7" fmla="*/ 105690 h 670046"/>
              <a:gd name="connsiteX8" fmla="*/ 328613 w 928688"/>
              <a:gd name="connsiteY8" fmla="*/ 103308 h 670046"/>
              <a:gd name="connsiteX9" fmla="*/ 311944 w 928688"/>
              <a:gd name="connsiteY9" fmla="*/ 86640 h 670046"/>
              <a:gd name="connsiteX10" fmla="*/ 304800 w 928688"/>
              <a:gd name="connsiteY10" fmla="*/ 81877 h 670046"/>
              <a:gd name="connsiteX11" fmla="*/ 295275 w 928688"/>
              <a:gd name="connsiteY11" fmla="*/ 81877 h 670046"/>
              <a:gd name="connsiteX12" fmla="*/ 295276 w 928688"/>
              <a:gd name="connsiteY12" fmla="*/ 196177 h 670046"/>
              <a:gd name="connsiteX13" fmla="*/ 240507 w 928688"/>
              <a:gd name="connsiteY13" fmla="*/ 143790 h 670046"/>
              <a:gd name="connsiteX14" fmla="*/ 138113 w 928688"/>
              <a:gd name="connsiteY14" fmla="*/ 100927 h 670046"/>
              <a:gd name="connsiteX15" fmla="*/ 38100 w 928688"/>
              <a:gd name="connsiteY15" fmla="*/ 22346 h 670046"/>
              <a:gd name="connsiteX16" fmla="*/ 33338 w 928688"/>
              <a:gd name="connsiteY16" fmla="*/ 108071 h 670046"/>
              <a:gd name="connsiteX17" fmla="*/ 38100 w 928688"/>
              <a:gd name="connsiteY17" fmla="*/ 177127 h 670046"/>
              <a:gd name="connsiteX18" fmla="*/ 40482 w 928688"/>
              <a:gd name="connsiteY18" fmla="*/ 239040 h 670046"/>
              <a:gd name="connsiteX19" fmla="*/ 73819 w 928688"/>
              <a:gd name="connsiteY19" fmla="*/ 293808 h 670046"/>
              <a:gd name="connsiteX20" fmla="*/ 47625 w 928688"/>
              <a:gd name="connsiteY20" fmla="*/ 300952 h 670046"/>
              <a:gd name="connsiteX21" fmla="*/ 19050 w 928688"/>
              <a:gd name="connsiteY21" fmla="*/ 291427 h 670046"/>
              <a:gd name="connsiteX22" fmla="*/ 66675 w 928688"/>
              <a:gd name="connsiteY22" fmla="*/ 346196 h 670046"/>
              <a:gd name="connsiteX23" fmla="*/ 45244 w 928688"/>
              <a:gd name="connsiteY23" fmla="*/ 348577 h 670046"/>
              <a:gd name="connsiteX24" fmla="*/ 0 w 928688"/>
              <a:gd name="connsiteY24" fmla="*/ 377152 h 670046"/>
              <a:gd name="connsiteX25" fmla="*/ 54769 w 928688"/>
              <a:gd name="connsiteY25" fmla="*/ 415252 h 670046"/>
              <a:gd name="connsiteX26" fmla="*/ 97632 w 928688"/>
              <a:gd name="connsiteY26" fmla="*/ 446208 h 670046"/>
              <a:gd name="connsiteX27" fmla="*/ 123825 w 928688"/>
              <a:gd name="connsiteY27" fmla="*/ 465258 h 670046"/>
              <a:gd name="connsiteX28" fmla="*/ 116682 w 928688"/>
              <a:gd name="connsiteY28" fmla="*/ 531933 h 670046"/>
              <a:gd name="connsiteX29" fmla="*/ 164307 w 928688"/>
              <a:gd name="connsiteY29" fmla="*/ 560508 h 670046"/>
              <a:gd name="connsiteX30" fmla="*/ 200025 w 928688"/>
              <a:gd name="connsiteY30" fmla="*/ 562890 h 670046"/>
              <a:gd name="connsiteX31" fmla="*/ 230982 w 928688"/>
              <a:gd name="connsiteY31" fmla="*/ 553365 h 670046"/>
              <a:gd name="connsiteX32" fmla="*/ 252413 w 928688"/>
              <a:gd name="connsiteY32" fmla="*/ 546221 h 670046"/>
              <a:gd name="connsiteX33" fmla="*/ 261938 w 928688"/>
              <a:gd name="connsiteY33" fmla="*/ 560509 h 670046"/>
              <a:gd name="connsiteX34" fmla="*/ 292894 w 928688"/>
              <a:gd name="connsiteY34" fmla="*/ 567652 h 670046"/>
              <a:gd name="connsiteX35" fmla="*/ 309563 w 928688"/>
              <a:gd name="connsiteY35" fmla="*/ 577177 h 670046"/>
              <a:gd name="connsiteX36" fmla="*/ 369094 w 928688"/>
              <a:gd name="connsiteY36" fmla="*/ 591465 h 670046"/>
              <a:gd name="connsiteX37" fmla="*/ 416719 w 928688"/>
              <a:gd name="connsiteY37" fmla="*/ 589083 h 670046"/>
              <a:gd name="connsiteX38" fmla="*/ 447675 w 928688"/>
              <a:gd name="connsiteY38" fmla="*/ 586702 h 670046"/>
              <a:gd name="connsiteX39" fmla="*/ 447675 w 928688"/>
              <a:gd name="connsiteY39" fmla="*/ 586702 h 670046"/>
              <a:gd name="connsiteX40" fmla="*/ 545307 w 928688"/>
              <a:gd name="connsiteY40" fmla="*/ 593846 h 670046"/>
              <a:gd name="connsiteX41" fmla="*/ 628650 w 928688"/>
              <a:gd name="connsiteY41" fmla="*/ 603371 h 670046"/>
              <a:gd name="connsiteX42" fmla="*/ 690563 w 928688"/>
              <a:gd name="connsiteY42" fmla="*/ 634327 h 670046"/>
              <a:gd name="connsiteX43" fmla="*/ 738188 w 928688"/>
              <a:gd name="connsiteY43" fmla="*/ 631946 h 670046"/>
              <a:gd name="connsiteX44" fmla="*/ 802482 w 928688"/>
              <a:gd name="connsiteY44" fmla="*/ 670046 h 670046"/>
              <a:gd name="connsiteX45" fmla="*/ 819150 w 928688"/>
              <a:gd name="connsiteY45" fmla="*/ 650996 h 670046"/>
              <a:gd name="connsiteX46" fmla="*/ 807244 w 928688"/>
              <a:gd name="connsiteY46" fmla="*/ 584321 h 670046"/>
              <a:gd name="connsiteX47" fmla="*/ 842963 w 928688"/>
              <a:gd name="connsiteY47" fmla="*/ 524790 h 670046"/>
              <a:gd name="connsiteX48" fmla="*/ 847725 w 928688"/>
              <a:gd name="connsiteY48" fmla="*/ 465258 h 670046"/>
              <a:gd name="connsiteX49" fmla="*/ 845344 w 928688"/>
              <a:gd name="connsiteY49" fmla="*/ 403346 h 670046"/>
              <a:gd name="connsiteX50" fmla="*/ 852488 w 928688"/>
              <a:gd name="connsiteY50" fmla="*/ 384296 h 670046"/>
              <a:gd name="connsiteX51" fmla="*/ 859632 w 928688"/>
              <a:gd name="connsiteY51" fmla="*/ 372390 h 670046"/>
              <a:gd name="connsiteX52" fmla="*/ 864394 w 928688"/>
              <a:gd name="connsiteY52" fmla="*/ 331908 h 670046"/>
              <a:gd name="connsiteX53" fmla="*/ 866775 w 928688"/>
              <a:gd name="connsiteY53" fmla="*/ 300952 h 670046"/>
              <a:gd name="connsiteX54" fmla="*/ 895350 w 928688"/>
              <a:gd name="connsiteY54" fmla="*/ 236658 h 670046"/>
              <a:gd name="connsiteX55" fmla="*/ 928688 w 928688"/>
              <a:gd name="connsiteY55" fmla="*/ 174746 h 670046"/>
              <a:gd name="connsiteX56" fmla="*/ 916782 w 928688"/>
              <a:gd name="connsiteY56" fmla="*/ 150933 h 670046"/>
              <a:gd name="connsiteX57" fmla="*/ 278607 w 928688"/>
              <a:gd name="connsiteY57" fmla="*/ 8058 h 670046"/>
              <a:gd name="connsiteX58" fmla="*/ 259557 w 928688"/>
              <a:gd name="connsiteY58" fmla="*/ 915 h 670046"/>
              <a:gd name="connsiteX59" fmla="*/ 269082 w 928688"/>
              <a:gd name="connsiteY59" fmla="*/ 8058 h 670046"/>
              <a:gd name="connsiteX0" fmla="*/ 269082 w 928688"/>
              <a:gd name="connsiteY0" fmla="*/ 8058 h 670046"/>
              <a:gd name="connsiteX1" fmla="*/ 269082 w 928688"/>
              <a:gd name="connsiteY1" fmla="*/ 8058 h 670046"/>
              <a:gd name="connsiteX2" fmla="*/ 285750 w 928688"/>
              <a:gd name="connsiteY2" fmla="*/ 24727 h 670046"/>
              <a:gd name="connsiteX3" fmla="*/ 290513 w 928688"/>
              <a:gd name="connsiteY3" fmla="*/ 31871 h 670046"/>
              <a:gd name="connsiteX4" fmla="*/ 307182 w 928688"/>
              <a:gd name="connsiteY4" fmla="*/ 53302 h 670046"/>
              <a:gd name="connsiteX5" fmla="*/ 321469 w 928688"/>
              <a:gd name="connsiteY5" fmla="*/ 74733 h 670046"/>
              <a:gd name="connsiteX6" fmla="*/ 338138 w 928688"/>
              <a:gd name="connsiteY6" fmla="*/ 98546 h 670046"/>
              <a:gd name="connsiteX7" fmla="*/ 340519 w 928688"/>
              <a:gd name="connsiteY7" fmla="*/ 105690 h 670046"/>
              <a:gd name="connsiteX8" fmla="*/ 328613 w 928688"/>
              <a:gd name="connsiteY8" fmla="*/ 103308 h 670046"/>
              <a:gd name="connsiteX9" fmla="*/ 311944 w 928688"/>
              <a:gd name="connsiteY9" fmla="*/ 86640 h 670046"/>
              <a:gd name="connsiteX10" fmla="*/ 304800 w 928688"/>
              <a:gd name="connsiteY10" fmla="*/ 81877 h 670046"/>
              <a:gd name="connsiteX11" fmla="*/ 288131 w 928688"/>
              <a:gd name="connsiteY11" fmla="*/ 74734 h 670046"/>
              <a:gd name="connsiteX12" fmla="*/ 295276 w 928688"/>
              <a:gd name="connsiteY12" fmla="*/ 196177 h 670046"/>
              <a:gd name="connsiteX13" fmla="*/ 240507 w 928688"/>
              <a:gd name="connsiteY13" fmla="*/ 143790 h 670046"/>
              <a:gd name="connsiteX14" fmla="*/ 138113 w 928688"/>
              <a:gd name="connsiteY14" fmla="*/ 100927 h 670046"/>
              <a:gd name="connsiteX15" fmla="*/ 38100 w 928688"/>
              <a:gd name="connsiteY15" fmla="*/ 22346 h 670046"/>
              <a:gd name="connsiteX16" fmla="*/ 33338 w 928688"/>
              <a:gd name="connsiteY16" fmla="*/ 108071 h 670046"/>
              <a:gd name="connsiteX17" fmla="*/ 38100 w 928688"/>
              <a:gd name="connsiteY17" fmla="*/ 177127 h 670046"/>
              <a:gd name="connsiteX18" fmla="*/ 40482 w 928688"/>
              <a:gd name="connsiteY18" fmla="*/ 239040 h 670046"/>
              <a:gd name="connsiteX19" fmla="*/ 73819 w 928688"/>
              <a:gd name="connsiteY19" fmla="*/ 293808 h 670046"/>
              <a:gd name="connsiteX20" fmla="*/ 47625 w 928688"/>
              <a:gd name="connsiteY20" fmla="*/ 300952 h 670046"/>
              <a:gd name="connsiteX21" fmla="*/ 19050 w 928688"/>
              <a:gd name="connsiteY21" fmla="*/ 291427 h 670046"/>
              <a:gd name="connsiteX22" fmla="*/ 66675 w 928688"/>
              <a:gd name="connsiteY22" fmla="*/ 346196 h 670046"/>
              <a:gd name="connsiteX23" fmla="*/ 45244 w 928688"/>
              <a:gd name="connsiteY23" fmla="*/ 348577 h 670046"/>
              <a:gd name="connsiteX24" fmla="*/ 0 w 928688"/>
              <a:gd name="connsiteY24" fmla="*/ 377152 h 670046"/>
              <a:gd name="connsiteX25" fmla="*/ 54769 w 928688"/>
              <a:gd name="connsiteY25" fmla="*/ 415252 h 670046"/>
              <a:gd name="connsiteX26" fmla="*/ 97632 w 928688"/>
              <a:gd name="connsiteY26" fmla="*/ 446208 h 670046"/>
              <a:gd name="connsiteX27" fmla="*/ 123825 w 928688"/>
              <a:gd name="connsiteY27" fmla="*/ 465258 h 670046"/>
              <a:gd name="connsiteX28" fmla="*/ 116682 w 928688"/>
              <a:gd name="connsiteY28" fmla="*/ 531933 h 670046"/>
              <a:gd name="connsiteX29" fmla="*/ 164307 w 928688"/>
              <a:gd name="connsiteY29" fmla="*/ 560508 h 670046"/>
              <a:gd name="connsiteX30" fmla="*/ 200025 w 928688"/>
              <a:gd name="connsiteY30" fmla="*/ 562890 h 670046"/>
              <a:gd name="connsiteX31" fmla="*/ 230982 w 928688"/>
              <a:gd name="connsiteY31" fmla="*/ 553365 h 670046"/>
              <a:gd name="connsiteX32" fmla="*/ 252413 w 928688"/>
              <a:gd name="connsiteY32" fmla="*/ 546221 h 670046"/>
              <a:gd name="connsiteX33" fmla="*/ 261938 w 928688"/>
              <a:gd name="connsiteY33" fmla="*/ 560509 h 670046"/>
              <a:gd name="connsiteX34" fmla="*/ 292894 w 928688"/>
              <a:gd name="connsiteY34" fmla="*/ 567652 h 670046"/>
              <a:gd name="connsiteX35" fmla="*/ 309563 w 928688"/>
              <a:gd name="connsiteY35" fmla="*/ 577177 h 670046"/>
              <a:gd name="connsiteX36" fmla="*/ 369094 w 928688"/>
              <a:gd name="connsiteY36" fmla="*/ 591465 h 670046"/>
              <a:gd name="connsiteX37" fmla="*/ 416719 w 928688"/>
              <a:gd name="connsiteY37" fmla="*/ 589083 h 670046"/>
              <a:gd name="connsiteX38" fmla="*/ 447675 w 928688"/>
              <a:gd name="connsiteY38" fmla="*/ 586702 h 670046"/>
              <a:gd name="connsiteX39" fmla="*/ 447675 w 928688"/>
              <a:gd name="connsiteY39" fmla="*/ 586702 h 670046"/>
              <a:gd name="connsiteX40" fmla="*/ 545307 w 928688"/>
              <a:gd name="connsiteY40" fmla="*/ 593846 h 670046"/>
              <a:gd name="connsiteX41" fmla="*/ 628650 w 928688"/>
              <a:gd name="connsiteY41" fmla="*/ 603371 h 670046"/>
              <a:gd name="connsiteX42" fmla="*/ 690563 w 928688"/>
              <a:gd name="connsiteY42" fmla="*/ 634327 h 670046"/>
              <a:gd name="connsiteX43" fmla="*/ 738188 w 928688"/>
              <a:gd name="connsiteY43" fmla="*/ 631946 h 670046"/>
              <a:gd name="connsiteX44" fmla="*/ 802482 w 928688"/>
              <a:gd name="connsiteY44" fmla="*/ 670046 h 670046"/>
              <a:gd name="connsiteX45" fmla="*/ 819150 w 928688"/>
              <a:gd name="connsiteY45" fmla="*/ 650996 h 670046"/>
              <a:gd name="connsiteX46" fmla="*/ 807244 w 928688"/>
              <a:gd name="connsiteY46" fmla="*/ 584321 h 670046"/>
              <a:gd name="connsiteX47" fmla="*/ 842963 w 928688"/>
              <a:gd name="connsiteY47" fmla="*/ 524790 h 670046"/>
              <a:gd name="connsiteX48" fmla="*/ 847725 w 928688"/>
              <a:gd name="connsiteY48" fmla="*/ 465258 h 670046"/>
              <a:gd name="connsiteX49" fmla="*/ 845344 w 928688"/>
              <a:gd name="connsiteY49" fmla="*/ 403346 h 670046"/>
              <a:gd name="connsiteX50" fmla="*/ 852488 w 928688"/>
              <a:gd name="connsiteY50" fmla="*/ 384296 h 670046"/>
              <a:gd name="connsiteX51" fmla="*/ 859632 w 928688"/>
              <a:gd name="connsiteY51" fmla="*/ 372390 h 670046"/>
              <a:gd name="connsiteX52" fmla="*/ 864394 w 928688"/>
              <a:gd name="connsiteY52" fmla="*/ 331908 h 670046"/>
              <a:gd name="connsiteX53" fmla="*/ 866775 w 928688"/>
              <a:gd name="connsiteY53" fmla="*/ 300952 h 670046"/>
              <a:gd name="connsiteX54" fmla="*/ 895350 w 928688"/>
              <a:gd name="connsiteY54" fmla="*/ 236658 h 670046"/>
              <a:gd name="connsiteX55" fmla="*/ 928688 w 928688"/>
              <a:gd name="connsiteY55" fmla="*/ 174746 h 670046"/>
              <a:gd name="connsiteX56" fmla="*/ 916782 w 928688"/>
              <a:gd name="connsiteY56" fmla="*/ 150933 h 670046"/>
              <a:gd name="connsiteX57" fmla="*/ 278607 w 928688"/>
              <a:gd name="connsiteY57" fmla="*/ 8058 h 670046"/>
              <a:gd name="connsiteX58" fmla="*/ 259557 w 928688"/>
              <a:gd name="connsiteY58" fmla="*/ 915 h 670046"/>
              <a:gd name="connsiteX59" fmla="*/ 269082 w 928688"/>
              <a:gd name="connsiteY59" fmla="*/ 8058 h 670046"/>
              <a:gd name="connsiteX0" fmla="*/ 269082 w 928688"/>
              <a:gd name="connsiteY0" fmla="*/ 8058 h 670046"/>
              <a:gd name="connsiteX1" fmla="*/ 269082 w 928688"/>
              <a:gd name="connsiteY1" fmla="*/ 8058 h 670046"/>
              <a:gd name="connsiteX2" fmla="*/ 285750 w 928688"/>
              <a:gd name="connsiteY2" fmla="*/ 24727 h 670046"/>
              <a:gd name="connsiteX3" fmla="*/ 290513 w 928688"/>
              <a:gd name="connsiteY3" fmla="*/ 31871 h 670046"/>
              <a:gd name="connsiteX4" fmla="*/ 307182 w 928688"/>
              <a:gd name="connsiteY4" fmla="*/ 53302 h 670046"/>
              <a:gd name="connsiteX5" fmla="*/ 321469 w 928688"/>
              <a:gd name="connsiteY5" fmla="*/ 74733 h 670046"/>
              <a:gd name="connsiteX6" fmla="*/ 338138 w 928688"/>
              <a:gd name="connsiteY6" fmla="*/ 98546 h 670046"/>
              <a:gd name="connsiteX7" fmla="*/ 340519 w 928688"/>
              <a:gd name="connsiteY7" fmla="*/ 105690 h 670046"/>
              <a:gd name="connsiteX8" fmla="*/ 328613 w 928688"/>
              <a:gd name="connsiteY8" fmla="*/ 103308 h 670046"/>
              <a:gd name="connsiteX9" fmla="*/ 311944 w 928688"/>
              <a:gd name="connsiteY9" fmla="*/ 86640 h 670046"/>
              <a:gd name="connsiteX10" fmla="*/ 304800 w 928688"/>
              <a:gd name="connsiteY10" fmla="*/ 81877 h 670046"/>
              <a:gd name="connsiteX11" fmla="*/ 288131 w 928688"/>
              <a:gd name="connsiteY11" fmla="*/ 74734 h 670046"/>
              <a:gd name="connsiteX12" fmla="*/ 295276 w 928688"/>
              <a:gd name="connsiteY12" fmla="*/ 196177 h 670046"/>
              <a:gd name="connsiteX13" fmla="*/ 250032 w 928688"/>
              <a:gd name="connsiteY13" fmla="*/ 134265 h 670046"/>
              <a:gd name="connsiteX14" fmla="*/ 138113 w 928688"/>
              <a:gd name="connsiteY14" fmla="*/ 100927 h 670046"/>
              <a:gd name="connsiteX15" fmla="*/ 38100 w 928688"/>
              <a:gd name="connsiteY15" fmla="*/ 22346 h 670046"/>
              <a:gd name="connsiteX16" fmla="*/ 33338 w 928688"/>
              <a:gd name="connsiteY16" fmla="*/ 108071 h 670046"/>
              <a:gd name="connsiteX17" fmla="*/ 38100 w 928688"/>
              <a:gd name="connsiteY17" fmla="*/ 177127 h 670046"/>
              <a:gd name="connsiteX18" fmla="*/ 40482 w 928688"/>
              <a:gd name="connsiteY18" fmla="*/ 239040 h 670046"/>
              <a:gd name="connsiteX19" fmla="*/ 73819 w 928688"/>
              <a:gd name="connsiteY19" fmla="*/ 293808 h 670046"/>
              <a:gd name="connsiteX20" fmla="*/ 47625 w 928688"/>
              <a:gd name="connsiteY20" fmla="*/ 300952 h 670046"/>
              <a:gd name="connsiteX21" fmla="*/ 19050 w 928688"/>
              <a:gd name="connsiteY21" fmla="*/ 291427 h 670046"/>
              <a:gd name="connsiteX22" fmla="*/ 66675 w 928688"/>
              <a:gd name="connsiteY22" fmla="*/ 346196 h 670046"/>
              <a:gd name="connsiteX23" fmla="*/ 45244 w 928688"/>
              <a:gd name="connsiteY23" fmla="*/ 348577 h 670046"/>
              <a:gd name="connsiteX24" fmla="*/ 0 w 928688"/>
              <a:gd name="connsiteY24" fmla="*/ 377152 h 670046"/>
              <a:gd name="connsiteX25" fmla="*/ 54769 w 928688"/>
              <a:gd name="connsiteY25" fmla="*/ 415252 h 670046"/>
              <a:gd name="connsiteX26" fmla="*/ 97632 w 928688"/>
              <a:gd name="connsiteY26" fmla="*/ 446208 h 670046"/>
              <a:gd name="connsiteX27" fmla="*/ 123825 w 928688"/>
              <a:gd name="connsiteY27" fmla="*/ 465258 h 670046"/>
              <a:gd name="connsiteX28" fmla="*/ 116682 w 928688"/>
              <a:gd name="connsiteY28" fmla="*/ 531933 h 670046"/>
              <a:gd name="connsiteX29" fmla="*/ 164307 w 928688"/>
              <a:gd name="connsiteY29" fmla="*/ 560508 h 670046"/>
              <a:gd name="connsiteX30" fmla="*/ 200025 w 928688"/>
              <a:gd name="connsiteY30" fmla="*/ 562890 h 670046"/>
              <a:gd name="connsiteX31" fmla="*/ 230982 w 928688"/>
              <a:gd name="connsiteY31" fmla="*/ 553365 h 670046"/>
              <a:gd name="connsiteX32" fmla="*/ 252413 w 928688"/>
              <a:gd name="connsiteY32" fmla="*/ 546221 h 670046"/>
              <a:gd name="connsiteX33" fmla="*/ 261938 w 928688"/>
              <a:gd name="connsiteY33" fmla="*/ 560509 h 670046"/>
              <a:gd name="connsiteX34" fmla="*/ 292894 w 928688"/>
              <a:gd name="connsiteY34" fmla="*/ 567652 h 670046"/>
              <a:gd name="connsiteX35" fmla="*/ 309563 w 928688"/>
              <a:gd name="connsiteY35" fmla="*/ 577177 h 670046"/>
              <a:gd name="connsiteX36" fmla="*/ 369094 w 928688"/>
              <a:gd name="connsiteY36" fmla="*/ 591465 h 670046"/>
              <a:gd name="connsiteX37" fmla="*/ 416719 w 928688"/>
              <a:gd name="connsiteY37" fmla="*/ 589083 h 670046"/>
              <a:gd name="connsiteX38" fmla="*/ 447675 w 928688"/>
              <a:gd name="connsiteY38" fmla="*/ 586702 h 670046"/>
              <a:gd name="connsiteX39" fmla="*/ 447675 w 928688"/>
              <a:gd name="connsiteY39" fmla="*/ 586702 h 670046"/>
              <a:gd name="connsiteX40" fmla="*/ 545307 w 928688"/>
              <a:gd name="connsiteY40" fmla="*/ 593846 h 670046"/>
              <a:gd name="connsiteX41" fmla="*/ 628650 w 928688"/>
              <a:gd name="connsiteY41" fmla="*/ 603371 h 670046"/>
              <a:gd name="connsiteX42" fmla="*/ 690563 w 928688"/>
              <a:gd name="connsiteY42" fmla="*/ 634327 h 670046"/>
              <a:gd name="connsiteX43" fmla="*/ 738188 w 928688"/>
              <a:gd name="connsiteY43" fmla="*/ 631946 h 670046"/>
              <a:gd name="connsiteX44" fmla="*/ 802482 w 928688"/>
              <a:gd name="connsiteY44" fmla="*/ 670046 h 670046"/>
              <a:gd name="connsiteX45" fmla="*/ 819150 w 928688"/>
              <a:gd name="connsiteY45" fmla="*/ 650996 h 670046"/>
              <a:gd name="connsiteX46" fmla="*/ 807244 w 928688"/>
              <a:gd name="connsiteY46" fmla="*/ 584321 h 670046"/>
              <a:gd name="connsiteX47" fmla="*/ 842963 w 928688"/>
              <a:gd name="connsiteY47" fmla="*/ 524790 h 670046"/>
              <a:gd name="connsiteX48" fmla="*/ 847725 w 928688"/>
              <a:gd name="connsiteY48" fmla="*/ 465258 h 670046"/>
              <a:gd name="connsiteX49" fmla="*/ 845344 w 928688"/>
              <a:gd name="connsiteY49" fmla="*/ 403346 h 670046"/>
              <a:gd name="connsiteX50" fmla="*/ 852488 w 928688"/>
              <a:gd name="connsiteY50" fmla="*/ 384296 h 670046"/>
              <a:gd name="connsiteX51" fmla="*/ 859632 w 928688"/>
              <a:gd name="connsiteY51" fmla="*/ 372390 h 670046"/>
              <a:gd name="connsiteX52" fmla="*/ 864394 w 928688"/>
              <a:gd name="connsiteY52" fmla="*/ 331908 h 670046"/>
              <a:gd name="connsiteX53" fmla="*/ 866775 w 928688"/>
              <a:gd name="connsiteY53" fmla="*/ 300952 h 670046"/>
              <a:gd name="connsiteX54" fmla="*/ 895350 w 928688"/>
              <a:gd name="connsiteY54" fmla="*/ 236658 h 670046"/>
              <a:gd name="connsiteX55" fmla="*/ 928688 w 928688"/>
              <a:gd name="connsiteY55" fmla="*/ 174746 h 670046"/>
              <a:gd name="connsiteX56" fmla="*/ 916782 w 928688"/>
              <a:gd name="connsiteY56" fmla="*/ 150933 h 670046"/>
              <a:gd name="connsiteX57" fmla="*/ 278607 w 928688"/>
              <a:gd name="connsiteY57" fmla="*/ 8058 h 670046"/>
              <a:gd name="connsiteX58" fmla="*/ 259557 w 928688"/>
              <a:gd name="connsiteY58" fmla="*/ 915 h 670046"/>
              <a:gd name="connsiteX59" fmla="*/ 269082 w 928688"/>
              <a:gd name="connsiteY59" fmla="*/ 8058 h 670046"/>
              <a:gd name="connsiteX0" fmla="*/ 269082 w 928688"/>
              <a:gd name="connsiteY0" fmla="*/ 8058 h 670046"/>
              <a:gd name="connsiteX1" fmla="*/ 269082 w 928688"/>
              <a:gd name="connsiteY1" fmla="*/ 8058 h 670046"/>
              <a:gd name="connsiteX2" fmla="*/ 285750 w 928688"/>
              <a:gd name="connsiteY2" fmla="*/ 24727 h 670046"/>
              <a:gd name="connsiteX3" fmla="*/ 290513 w 928688"/>
              <a:gd name="connsiteY3" fmla="*/ 31871 h 670046"/>
              <a:gd name="connsiteX4" fmla="*/ 307182 w 928688"/>
              <a:gd name="connsiteY4" fmla="*/ 53302 h 670046"/>
              <a:gd name="connsiteX5" fmla="*/ 321469 w 928688"/>
              <a:gd name="connsiteY5" fmla="*/ 74733 h 670046"/>
              <a:gd name="connsiteX6" fmla="*/ 338138 w 928688"/>
              <a:gd name="connsiteY6" fmla="*/ 98546 h 670046"/>
              <a:gd name="connsiteX7" fmla="*/ 340519 w 928688"/>
              <a:gd name="connsiteY7" fmla="*/ 105690 h 670046"/>
              <a:gd name="connsiteX8" fmla="*/ 328613 w 928688"/>
              <a:gd name="connsiteY8" fmla="*/ 103308 h 670046"/>
              <a:gd name="connsiteX9" fmla="*/ 311944 w 928688"/>
              <a:gd name="connsiteY9" fmla="*/ 86640 h 670046"/>
              <a:gd name="connsiteX10" fmla="*/ 304800 w 928688"/>
              <a:gd name="connsiteY10" fmla="*/ 81877 h 670046"/>
              <a:gd name="connsiteX11" fmla="*/ 288131 w 928688"/>
              <a:gd name="connsiteY11" fmla="*/ 74734 h 670046"/>
              <a:gd name="connsiteX12" fmla="*/ 295276 w 928688"/>
              <a:gd name="connsiteY12" fmla="*/ 196177 h 670046"/>
              <a:gd name="connsiteX13" fmla="*/ 250032 w 928688"/>
              <a:gd name="connsiteY13" fmla="*/ 134265 h 670046"/>
              <a:gd name="connsiteX14" fmla="*/ 138113 w 928688"/>
              <a:gd name="connsiteY14" fmla="*/ 100927 h 670046"/>
              <a:gd name="connsiteX15" fmla="*/ 38100 w 928688"/>
              <a:gd name="connsiteY15" fmla="*/ 22346 h 670046"/>
              <a:gd name="connsiteX16" fmla="*/ 33338 w 928688"/>
              <a:gd name="connsiteY16" fmla="*/ 108071 h 670046"/>
              <a:gd name="connsiteX17" fmla="*/ 38100 w 928688"/>
              <a:gd name="connsiteY17" fmla="*/ 177127 h 670046"/>
              <a:gd name="connsiteX18" fmla="*/ 23813 w 928688"/>
              <a:gd name="connsiteY18" fmla="*/ 248565 h 670046"/>
              <a:gd name="connsiteX19" fmla="*/ 73819 w 928688"/>
              <a:gd name="connsiteY19" fmla="*/ 293808 h 670046"/>
              <a:gd name="connsiteX20" fmla="*/ 47625 w 928688"/>
              <a:gd name="connsiteY20" fmla="*/ 300952 h 670046"/>
              <a:gd name="connsiteX21" fmla="*/ 19050 w 928688"/>
              <a:gd name="connsiteY21" fmla="*/ 291427 h 670046"/>
              <a:gd name="connsiteX22" fmla="*/ 66675 w 928688"/>
              <a:gd name="connsiteY22" fmla="*/ 346196 h 670046"/>
              <a:gd name="connsiteX23" fmla="*/ 45244 w 928688"/>
              <a:gd name="connsiteY23" fmla="*/ 348577 h 670046"/>
              <a:gd name="connsiteX24" fmla="*/ 0 w 928688"/>
              <a:gd name="connsiteY24" fmla="*/ 377152 h 670046"/>
              <a:gd name="connsiteX25" fmla="*/ 54769 w 928688"/>
              <a:gd name="connsiteY25" fmla="*/ 415252 h 670046"/>
              <a:gd name="connsiteX26" fmla="*/ 97632 w 928688"/>
              <a:gd name="connsiteY26" fmla="*/ 446208 h 670046"/>
              <a:gd name="connsiteX27" fmla="*/ 123825 w 928688"/>
              <a:gd name="connsiteY27" fmla="*/ 465258 h 670046"/>
              <a:gd name="connsiteX28" fmla="*/ 116682 w 928688"/>
              <a:gd name="connsiteY28" fmla="*/ 531933 h 670046"/>
              <a:gd name="connsiteX29" fmla="*/ 164307 w 928688"/>
              <a:gd name="connsiteY29" fmla="*/ 560508 h 670046"/>
              <a:gd name="connsiteX30" fmla="*/ 200025 w 928688"/>
              <a:gd name="connsiteY30" fmla="*/ 562890 h 670046"/>
              <a:gd name="connsiteX31" fmla="*/ 230982 w 928688"/>
              <a:gd name="connsiteY31" fmla="*/ 553365 h 670046"/>
              <a:gd name="connsiteX32" fmla="*/ 252413 w 928688"/>
              <a:gd name="connsiteY32" fmla="*/ 546221 h 670046"/>
              <a:gd name="connsiteX33" fmla="*/ 261938 w 928688"/>
              <a:gd name="connsiteY33" fmla="*/ 560509 h 670046"/>
              <a:gd name="connsiteX34" fmla="*/ 292894 w 928688"/>
              <a:gd name="connsiteY34" fmla="*/ 567652 h 670046"/>
              <a:gd name="connsiteX35" fmla="*/ 309563 w 928688"/>
              <a:gd name="connsiteY35" fmla="*/ 577177 h 670046"/>
              <a:gd name="connsiteX36" fmla="*/ 369094 w 928688"/>
              <a:gd name="connsiteY36" fmla="*/ 591465 h 670046"/>
              <a:gd name="connsiteX37" fmla="*/ 416719 w 928688"/>
              <a:gd name="connsiteY37" fmla="*/ 589083 h 670046"/>
              <a:gd name="connsiteX38" fmla="*/ 447675 w 928688"/>
              <a:gd name="connsiteY38" fmla="*/ 586702 h 670046"/>
              <a:gd name="connsiteX39" fmla="*/ 447675 w 928688"/>
              <a:gd name="connsiteY39" fmla="*/ 586702 h 670046"/>
              <a:gd name="connsiteX40" fmla="*/ 545307 w 928688"/>
              <a:gd name="connsiteY40" fmla="*/ 593846 h 670046"/>
              <a:gd name="connsiteX41" fmla="*/ 628650 w 928688"/>
              <a:gd name="connsiteY41" fmla="*/ 603371 h 670046"/>
              <a:gd name="connsiteX42" fmla="*/ 690563 w 928688"/>
              <a:gd name="connsiteY42" fmla="*/ 634327 h 670046"/>
              <a:gd name="connsiteX43" fmla="*/ 738188 w 928688"/>
              <a:gd name="connsiteY43" fmla="*/ 631946 h 670046"/>
              <a:gd name="connsiteX44" fmla="*/ 802482 w 928688"/>
              <a:gd name="connsiteY44" fmla="*/ 670046 h 670046"/>
              <a:gd name="connsiteX45" fmla="*/ 819150 w 928688"/>
              <a:gd name="connsiteY45" fmla="*/ 650996 h 670046"/>
              <a:gd name="connsiteX46" fmla="*/ 807244 w 928688"/>
              <a:gd name="connsiteY46" fmla="*/ 584321 h 670046"/>
              <a:gd name="connsiteX47" fmla="*/ 842963 w 928688"/>
              <a:gd name="connsiteY47" fmla="*/ 524790 h 670046"/>
              <a:gd name="connsiteX48" fmla="*/ 847725 w 928688"/>
              <a:gd name="connsiteY48" fmla="*/ 465258 h 670046"/>
              <a:gd name="connsiteX49" fmla="*/ 845344 w 928688"/>
              <a:gd name="connsiteY49" fmla="*/ 403346 h 670046"/>
              <a:gd name="connsiteX50" fmla="*/ 852488 w 928688"/>
              <a:gd name="connsiteY50" fmla="*/ 384296 h 670046"/>
              <a:gd name="connsiteX51" fmla="*/ 859632 w 928688"/>
              <a:gd name="connsiteY51" fmla="*/ 372390 h 670046"/>
              <a:gd name="connsiteX52" fmla="*/ 864394 w 928688"/>
              <a:gd name="connsiteY52" fmla="*/ 331908 h 670046"/>
              <a:gd name="connsiteX53" fmla="*/ 866775 w 928688"/>
              <a:gd name="connsiteY53" fmla="*/ 300952 h 670046"/>
              <a:gd name="connsiteX54" fmla="*/ 895350 w 928688"/>
              <a:gd name="connsiteY54" fmla="*/ 236658 h 670046"/>
              <a:gd name="connsiteX55" fmla="*/ 928688 w 928688"/>
              <a:gd name="connsiteY55" fmla="*/ 174746 h 670046"/>
              <a:gd name="connsiteX56" fmla="*/ 916782 w 928688"/>
              <a:gd name="connsiteY56" fmla="*/ 150933 h 670046"/>
              <a:gd name="connsiteX57" fmla="*/ 278607 w 928688"/>
              <a:gd name="connsiteY57" fmla="*/ 8058 h 670046"/>
              <a:gd name="connsiteX58" fmla="*/ 259557 w 928688"/>
              <a:gd name="connsiteY58" fmla="*/ 915 h 670046"/>
              <a:gd name="connsiteX59" fmla="*/ 269082 w 928688"/>
              <a:gd name="connsiteY59" fmla="*/ 8058 h 670046"/>
              <a:gd name="connsiteX0" fmla="*/ 269082 w 928688"/>
              <a:gd name="connsiteY0" fmla="*/ 8058 h 670046"/>
              <a:gd name="connsiteX1" fmla="*/ 269082 w 928688"/>
              <a:gd name="connsiteY1" fmla="*/ 8058 h 670046"/>
              <a:gd name="connsiteX2" fmla="*/ 285750 w 928688"/>
              <a:gd name="connsiteY2" fmla="*/ 24727 h 670046"/>
              <a:gd name="connsiteX3" fmla="*/ 290513 w 928688"/>
              <a:gd name="connsiteY3" fmla="*/ 31871 h 670046"/>
              <a:gd name="connsiteX4" fmla="*/ 307182 w 928688"/>
              <a:gd name="connsiteY4" fmla="*/ 53302 h 670046"/>
              <a:gd name="connsiteX5" fmla="*/ 321469 w 928688"/>
              <a:gd name="connsiteY5" fmla="*/ 74733 h 670046"/>
              <a:gd name="connsiteX6" fmla="*/ 338138 w 928688"/>
              <a:gd name="connsiteY6" fmla="*/ 98546 h 670046"/>
              <a:gd name="connsiteX7" fmla="*/ 340519 w 928688"/>
              <a:gd name="connsiteY7" fmla="*/ 105690 h 670046"/>
              <a:gd name="connsiteX8" fmla="*/ 328613 w 928688"/>
              <a:gd name="connsiteY8" fmla="*/ 103308 h 670046"/>
              <a:gd name="connsiteX9" fmla="*/ 311944 w 928688"/>
              <a:gd name="connsiteY9" fmla="*/ 86640 h 670046"/>
              <a:gd name="connsiteX10" fmla="*/ 304800 w 928688"/>
              <a:gd name="connsiteY10" fmla="*/ 81877 h 670046"/>
              <a:gd name="connsiteX11" fmla="*/ 288131 w 928688"/>
              <a:gd name="connsiteY11" fmla="*/ 74734 h 670046"/>
              <a:gd name="connsiteX12" fmla="*/ 295276 w 928688"/>
              <a:gd name="connsiteY12" fmla="*/ 196177 h 670046"/>
              <a:gd name="connsiteX13" fmla="*/ 250032 w 928688"/>
              <a:gd name="connsiteY13" fmla="*/ 134265 h 670046"/>
              <a:gd name="connsiteX14" fmla="*/ 138113 w 928688"/>
              <a:gd name="connsiteY14" fmla="*/ 100927 h 670046"/>
              <a:gd name="connsiteX15" fmla="*/ 38100 w 928688"/>
              <a:gd name="connsiteY15" fmla="*/ 22346 h 670046"/>
              <a:gd name="connsiteX16" fmla="*/ 33338 w 928688"/>
              <a:gd name="connsiteY16" fmla="*/ 108071 h 670046"/>
              <a:gd name="connsiteX17" fmla="*/ 26193 w 928688"/>
              <a:gd name="connsiteY17" fmla="*/ 177127 h 670046"/>
              <a:gd name="connsiteX18" fmla="*/ 23813 w 928688"/>
              <a:gd name="connsiteY18" fmla="*/ 248565 h 670046"/>
              <a:gd name="connsiteX19" fmla="*/ 73819 w 928688"/>
              <a:gd name="connsiteY19" fmla="*/ 293808 h 670046"/>
              <a:gd name="connsiteX20" fmla="*/ 47625 w 928688"/>
              <a:gd name="connsiteY20" fmla="*/ 300952 h 670046"/>
              <a:gd name="connsiteX21" fmla="*/ 19050 w 928688"/>
              <a:gd name="connsiteY21" fmla="*/ 291427 h 670046"/>
              <a:gd name="connsiteX22" fmla="*/ 66675 w 928688"/>
              <a:gd name="connsiteY22" fmla="*/ 346196 h 670046"/>
              <a:gd name="connsiteX23" fmla="*/ 45244 w 928688"/>
              <a:gd name="connsiteY23" fmla="*/ 348577 h 670046"/>
              <a:gd name="connsiteX24" fmla="*/ 0 w 928688"/>
              <a:gd name="connsiteY24" fmla="*/ 377152 h 670046"/>
              <a:gd name="connsiteX25" fmla="*/ 54769 w 928688"/>
              <a:gd name="connsiteY25" fmla="*/ 415252 h 670046"/>
              <a:gd name="connsiteX26" fmla="*/ 97632 w 928688"/>
              <a:gd name="connsiteY26" fmla="*/ 446208 h 670046"/>
              <a:gd name="connsiteX27" fmla="*/ 123825 w 928688"/>
              <a:gd name="connsiteY27" fmla="*/ 465258 h 670046"/>
              <a:gd name="connsiteX28" fmla="*/ 116682 w 928688"/>
              <a:gd name="connsiteY28" fmla="*/ 531933 h 670046"/>
              <a:gd name="connsiteX29" fmla="*/ 164307 w 928688"/>
              <a:gd name="connsiteY29" fmla="*/ 560508 h 670046"/>
              <a:gd name="connsiteX30" fmla="*/ 200025 w 928688"/>
              <a:gd name="connsiteY30" fmla="*/ 562890 h 670046"/>
              <a:gd name="connsiteX31" fmla="*/ 230982 w 928688"/>
              <a:gd name="connsiteY31" fmla="*/ 553365 h 670046"/>
              <a:gd name="connsiteX32" fmla="*/ 252413 w 928688"/>
              <a:gd name="connsiteY32" fmla="*/ 546221 h 670046"/>
              <a:gd name="connsiteX33" fmla="*/ 261938 w 928688"/>
              <a:gd name="connsiteY33" fmla="*/ 560509 h 670046"/>
              <a:gd name="connsiteX34" fmla="*/ 292894 w 928688"/>
              <a:gd name="connsiteY34" fmla="*/ 567652 h 670046"/>
              <a:gd name="connsiteX35" fmla="*/ 309563 w 928688"/>
              <a:gd name="connsiteY35" fmla="*/ 577177 h 670046"/>
              <a:gd name="connsiteX36" fmla="*/ 369094 w 928688"/>
              <a:gd name="connsiteY36" fmla="*/ 591465 h 670046"/>
              <a:gd name="connsiteX37" fmla="*/ 416719 w 928688"/>
              <a:gd name="connsiteY37" fmla="*/ 589083 h 670046"/>
              <a:gd name="connsiteX38" fmla="*/ 447675 w 928688"/>
              <a:gd name="connsiteY38" fmla="*/ 586702 h 670046"/>
              <a:gd name="connsiteX39" fmla="*/ 447675 w 928688"/>
              <a:gd name="connsiteY39" fmla="*/ 586702 h 670046"/>
              <a:gd name="connsiteX40" fmla="*/ 545307 w 928688"/>
              <a:gd name="connsiteY40" fmla="*/ 593846 h 670046"/>
              <a:gd name="connsiteX41" fmla="*/ 628650 w 928688"/>
              <a:gd name="connsiteY41" fmla="*/ 603371 h 670046"/>
              <a:gd name="connsiteX42" fmla="*/ 690563 w 928688"/>
              <a:gd name="connsiteY42" fmla="*/ 634327 h 670046"/>
              <a:gd name="connsiteX43" fmla="*/ 738188 w 928688"/>
              <a:gd name="connsiteY43" fmla="*/ 631946 h 670046"/>
              <a:gd name="connsiteX44" fmla="*/ 802482 w 928688"/>
              <a:gd name="connsiteY44" fmla="*/ 670046 h 670046"/>
              <a:gd name="connsiteX45" fmla="*/ 819150 w 928688"/>
              <a:gd name="connsiteY45" fmla="*/ 650996 h 670046"/>
              <a:gd name="connsiteX46" fmla="*/ 807244 w 928688"/>
              <a:gd name="connsiteY46" fmla="*/ 584321 h 670046"/>
              <a:gd name="connsiteX47" fmla="*/ 842963 w 928688"/>
              <a:gd name="connsiteY47" fmla="*/ 524790 h 670046"/>
              <a:gd name="connsiteX48" fmla="*/ 847725 w 928688"/>
              <a:gd name="connsiteY48" fmla="*/ 465258 h 670046"/>
              <a:gd name="connsiteX49" fmla="*/ 845344 w 928688"/>
              <a:gd name="connsiteY49" fmla="*/ 403346 h 670046"/>
              <a:gd name="connsiteX50" fmla="*/ 852488 w 928688"/>
              <a:gd name="connsiteY50" fmla="*/ 384296 h 670046"/>
              <a:gd name="connsiteX51" fmla="*/ 859632 w 928688"/>
              <a:gd name="connsiteY51" fmla="*/ 372390 h 670046"/>
              <a:gd name="connsiteX52" fmla="*/ 864394 w 928688"/>
              <a:gd name="connsiteY52" fmla="*/ 331908 h 670046"/>
              <a:gd name="connsiteX53" fmla="*/ 866775 w 928688"/>
              <a:gd name="connsiteY53" fmla="*/ 300952 h 670046"/>
              <a:gd name="connsiteX54" fmla="*/ 895350 w 928688"/>
              <a:gd name="connsiteY54" fmla="*/ 236658 h 670046"/>
              <a:gd name="connsiteX55" fmla="*/ 928688 w 928688"/>
              <a:gd name="connsiteY55" fmla="*/ 174746 h 670046"/>
              <a:gd name="connsiteX56" fmla="*/ 916782 w 928688"/>
              <a:gd name="connsiteY56" fmla="*/ 150933 h 670046"/>
              <a:gd name="connsiteX57" fmla="*/ 278607 w 928688"/>
              <a:gd name="connsiteY57" fmla="*/ 8058 h 670046"/>
              <a:gd name="connsiteX58" fmla="*/ 259557 w 928688"/>
              <a:gd name="connsiteY58" fmla="*/ 915 h 670046"/>
              <a:gd name="connsiteX59" fmla="*/ 269082 w 928688"/>
              <a:gd name="connsiteY59" fmla="*/ 8058 h 670046"/>
              <a:gd name="connsiteX0" fmla="*/ 269082 w 928688"/>
              <a:gd name="connsiteY0" fmla="*/ 8058 h 670046"/>
              <a:gd name="connsiteX1" fmla="*/ 269082 w 928688"/>
              <a:gd name="connsiteY1" fmla="*/ 8058 h 670046"/>
              <a:gd name="connsiteX2" fmla="*/ 285750 w 928688"/>
              <a:gd name="connsiteY2" fmla="*/ 24727 h 670046"/>
              <a:gd name="connsiteX3" fmla="*/ 290513 w 928688"/>
              <a:gd name="connsiteY3" fmla="*/ 31871 h 670046"/>
              <a:gd name="connsiteX4" fmla="*/ 307182 w 928688"/>
              <a:gd name="connsiteY4" fmla="*/ 53302 h 670046"/>
              <a:gd name="connsiteX5" fmla="*/ 321469 w 928688"/>
              <a:gd name="connsiteY5" fmla="*/ 74733 h 670046"/>
              <a:gd name="connsiteX6" fmla="*/ 338138 w 928688"/>
              <a:gd name="connsiteY6" fmla="*/ 98546 h 670046"/>
              <a:gd name="connsiteX7" fmla="*/ 340519 w 928688"/>
              <a:gd name="connsiteY7" fmla="*/ 105690 h 670046"/>
              <a:gd name="connsiteX8" fmla="*/ 328613 w 928688"/>
              <a:gd name="connsiteY8" fmla="*/ 103308 h 670046"/>
              <a:gd name="connsiteX9" fmla="*/ 311944 w 928688"/>
              <a:gd name="connsiteY9" fmla="*/ 86640 h 670046"/>
              <a:gd name="connsiteX10" fmla="*/ 304800 w 928688"/>
              <a:gd name="connsiteY10" fmla="*/ 81877 h 670046"/>
              <a:gd name="connsiteX11" fmla="*/ 288131 w 928688"/>
              <a:gd name="connsiteY11" fmla="*/ 74734 h 670046"/>
              <a:gd name="connsiteX12" fmla="*/ 295276 w 928688"/>
              <a:gd name="connsiteY12" fmla="*/ 196177 h 670046"/>
              <a:gd name="connsiteX13" fmla="*/ 250032 w 928688"/>
              <a:gd name="connsiteY13" fmla="*/ 134265 h 670046"/>
              <a:gd name="connsiteX14" fmla="*/ 138113 w 928688"/>
              <a:gd name="connsiteY14" fmla="*/ 100927 h 670046"/>
              <a:gd name="connsiteX15" fmla="*/ 38100 w 928688"/>
              <a:gd name="connsiteY15" fmla="*/ 22346 h 670046"/>
              <a:gd name="connsiteX16" fmla="*/ 33338 w 928688"/>
              <a:gd name="connsiteY16" fmla="*/ 108071 h 670046"/>
              <a:gd name="connsiteX17" fmla="*/ 26193 w 928688"/>
              <a:gd name="connsiteY17" fmla="*/ 177127 h 670046"/>
              <a:gd name="connsiteX18" fmla="*/ 23813 w 928688"/>
              <a:gd name="connsiteY18" fmla="*/ 248565 h 670046"/>
              <a:gd name="connsiteX19" fmla="*/ 73819 w 928688"/>
              <a:gd name="connsiteY19" fmla="*/ 293808 h 670046"/>
              <a:gd name="connsiteX20" fmla="*/ 47625 w 928688"/>
              <a:gd name="connsiteY20" fmla="*/ 300952 h 670046"/>
              <a:gd name="connsiteX21" fmla="*/ 19050 w 928688"/>
              <a:gd name="connsiteY21" fmla="*/ 291427 h 670046"/>
              <a:gd name="connsiteX22" fmla="*/ 66675 w 928688"/>
              <a:gd name="connsiteY22" fmla="*/ 346196 h 670046"/>
              <a:gd name="connsiteX23" fmla="*/ 45244 w 928688"/>
              <a:gd name="connsiteY23" fmla="*/ 348577 h 670046"/>
              <a:gd name="connsiteX24" fmla="*/ 0 w 928688"/>
              <a:gd name="connsiteY24" fmla="*/ 377152 h 670046"/>
              <a:gd name="connsiteX25" fmla="*/ 54769 w 928688"/>
              <a:gd name="connsiteY25" fmla="*/ 415252 h 670046"/>
              <a:gd name="connsiteX26" fmla="*/ 97632 w 928688"/>
              <a:gd name="connsiteY26" fmla="*/ 446208 h 670046"/>
              <a:gd name="connsiteX27" fmla="*/ 123825 w 928688"/>
              <a:gd name="connsiteY27" fmla="*/ 465258 h 670046"/>
              <a:gd name="connsiteX28" fmla="*/ 116682 w 928688"/>
              <a:gd name="connsiteY28" fmla="*/ 531933 h 670046"/>
              <a:gd name="connsiteX29" fmla="*/ 164307 w 928688"/>
              <a:gd name="connsiteY29" fmla="*/ 560508 h 670046"/>
              <a:gd name="connsiteX30" fmla="*/ 200025 w 928688"/>
              <a:gd name="connsiteY30" fmla="*/ 562890 h 670046"/>
              <a:gd name="connsiteX31" fmla="*/ 230982 w 928688"/>
              <a:gd name="connsiteY31" fmla="*/ 553365 h 670046"/>
              <a:gd name="connsiteX32" fmla="*/ 252413 w 928688"/>
              <a:gd name="connsiteY32" fmla="*/ 546221 h 670046"/>
              <a:gd name="connsiteX33" fmla="*/ 261938 w 928688"/>
              <a:gd name="connsiteY33" fmla="*/ 560509 h 670046"/>
              <a:gd name="connsiteX34" fmla="*/ 292894 w 928688"/>
              <a:gd name="connsiteY34" fmla="*/ 567652 h 670046"/>
              <a:gd name="connsiteX35" fmla="*/ 309563 w 928688"/>
              <a:gd name="connsiteY35" fmla="*/ 577177 h 670046"/>
              <a:gd name="connsiteX36" fmla="*/ 369094 w 928688"/>
              <a:gd name="connsiteY36" fmla="*/ 591465 h 670046"/>
              <a:gd name="connsiteX37" fmla="*/ 416719 w 928688"/>
              <a:gd name="connsiteY37" fmla="*/ 617658 h 670046"/>
              <a:gd name="connsiteX38" fmla="*/ 447675 w 928688"/>
              <a:gd name="connsiteY38" fmla="*/ 586702 h 670046"/>
              <a:gd name="connsiteX39" fmla="*/ 447675 w 928688"/>
              <a:gd name="connsiteY39" fmla="*/ 586702 h 670046"/>
              <a:gd name="connsiteX40" fmla="*/ 545307 w 928688"/>
              <a:gd name="connsiteY40" fmla="*/ 593846 h 670046"/>
              <a:gd name="connsiteX41" fmla="*/ 628650 w 928688"/>
              <a:gd name="connsiteY41" fmla="*/ 603371 h 670046"/>
              <a:gd name="connsiteX42" fmla="*/ 690563 w 928688"/>
              <a:gd name="connsiteY42" fmla="*/ 634327 h 670046"/>
              <a:gd name="connsiteX43" fmla="*/ 738188 w 928688"/>
              <a:gd name="connsiteY43" fmla="*/ 631946 h 670046"/>
              <a:gd name="connsiteX44" fmla="*/ 802482 w 928688"/>
              <a:gd name="connsiteY44" fmla="*/ 670046 h 670046"/>
              <a:gd name="connsiteX45" fmla="*/ 819150 w 928688"/>
              <a:gd name="connsiteY45" fmla="*/ 650996 h 670046"/>
              <a:gd name="connsiteX46" fmla="*/ 807244 w 928688"/>
              <a:gd name="connsiteY46" fmla="*/ 584321 h 670046"/>
              <a:gd name="connsiteX47" fmla="*/ 842963 w 928688"/>
              <a:gd name="connsiteY47" fmla="*/ 524790 h 670046"/>
              <a:gd name="connsiteX48" fmla="*/ 847725 w 928688"/>
              <a:gd name="connsiteY48" fmla="*/ 465258 h 670046"/>
              <a:gd name="connsiteX49" fmla="*/ 845344 w 928688"/>
              <a:gd name="connsiteY49" fmla="*/ 403346 h 670046"/>
              <a:gd name="connsiteX50" fmla="*/ 852488 w 928688"/>
              <a:gd name="connsiteY50" fmla="*/ 384296 h 670046"/>
              <a:gd name="connsiteX51" fmla="*/ 859632 w 928688"/>
              <a:gd name="connsiteY51" fmla="*/ 372390 h 670046"/>
              <a:gd name="connsiteX52" fmla="*/ 864394 w 928688"/>
              <a:gd name="connsiteY52" fmla="*/ 331908 h 670046"/>
              <a:gd name="connsiteX53" fmla="*/ 866775 w 928688"/>
              <a:gd name="connsiteY53" fmla="*/ 300952 h 670046"/>
              <a:gd name="connsiteX54" fmla="*/ 895350 w 928688"/>
              <a:gd name="connsiteY54" fmla="*/ 236658 h 670046"/>
              <a:gd name="connsiteX55" fmla="*/ 928688 w 928688"/>
              <a:gd name="connsiteY55" fmla="*/ 174746 h 670046"/>
              <a:gd name="connsiteX56" fmla="*/ 916782 w 928688"/>
              <a:gd name="connsiteY56" fmla="*/ 150933 h 670046"/>
              <a:gd name="connsiteX57" fmla="*/ 278607 w 928688"/>
              <a:gd name="connsiteY57" fmla="*/ 8058 h 670046"/>
              <a:gd name="connsiteX58" fmla="*/ 259557 w 928688"/>
              <a:gd name="connsiteY58" fmla="*/ 915 h 670046"/>
              <a:gd name="connsiteX59" fmla="*/ 269082 w 928688"/>
              <a:gd name="connsiteY59" fmla="*/ 8058 h 67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28688" h="670046">
                <a:moveTo>
                  <a:pt x="269082" y="8058"/>
                </a:moveTo>
                <a:lnTo>
                  <a:pt x="269082" y="8058"/>
                </a:lnTo>
                <a:cubicBezTo>
                  <a:pt x="274638" y="13614"/>
                  <a:pt x="280494" y="18886"/>
                  <a:pt x="285750" y="24727"/>
                </a:cubicBezTo>
                <a:cubicBezTo>
                  <a:pt x="287665" y="26854"/>
                  <a:pt x="288796" y="29581"/>
                  <a:pt x="290513" y="31871"/>
                </a:cubicBezTo>
                <a:cubicBezTo>
                  <a:pt x="295943" y="39111"/>
                  <a:pt x="301883" y="45965"/>
                  <a:pt x="307182" y="53302"/>
                </a:cubicBezTo>
                <a:cubicBezTo>
                  <a:pt x="312209" y="60262"/>
                  <a:pt x="316392" y="67809"/>
                  <a:pt x="321469" y="74733"/>
                </a:cubicBezTo>
                <a:cubicBezTo>
                  <a:pt x="333513" y="91158"/>
                  <a:pt x="331824" y="83814"/>
                  <a:pt x="338138" y="98546"/>
                </a:cubicBezTo>
                <a:cubicBezTo>
                  <a:pt x="339127" y="100853"/>
                  <a:pt x="342764" y="104568"/>
                  <a:pt x="340519" y="105690"/>
                </a:cubicBezTo>
                <a:cubicBezTo>
                  <a:pt x="336899" y="107500"/>
                  <a:pt x="332582" y="104102"/>
                  <a:pt x="328613" y="103308"/>
                </a:cubicBezTo>
                <a:cubicBezTo>
                  <a:pt x="319819" y="91584"/>
                  <a:pt x="323913" y="95189"/>
                  <a:pt x="311944" y="86640"/>
                </a:cubicBezTo>
                <a:cubicBezTo>
                  <a:pt x="309615" y="84976"/>
                  <a:pt x="308769" y="83861"/>
                  <a:pt x="304800" y="81877"/>
                </a:cubicBezTo>
                <a:cubicBezTo>
                  <a:pt x="300831" y="79893"/>
                  <a:pt x="291306" y="74734"/>
                  <a:pt x="288131" y="74734"/>
                </a:cubicBezTo>
                <a:cubicBezTo>
                  <a:pt x="288131" y="112834"/>
                  <a:pt x="295276" y="158077"/>
                  <a:pt x="295276" y="196177"/>
                </a:cubicBezTo>
                <a:lnTo>
                  <a:pt x="250032" y="134265"/>
                </a:lnTo>
                <a:lnTo>
                  <a:pt x="138113" y="100927"/>
                </a:lnTo>
                <a:lnTo>
                  <a:pt x="38100" y="22346"/>
                </a:lnTo>
                <a:lnTo>
                  <a:pt x="33338" y="108071"/>
                </a:lnTo>
                <a:lnTo>
                  <a:pt x="26193" y="177127"/>
                </a:lnTo>
                <a:cubicBezTo>
                  <a:pt x="25400" y="200940"/>
                  <a:pt x="24606" y="224752"/>
                  <a:pt x="23813" y="248565"/>
                </a:cubicBezTo>
                <a:lnTo>
                  <a:pt x="73819" y="293808"/>
                </a:lnTo>
                <a:lnTo>
                  <a:pt x="47625" y="300952"/>
                </a:lnTo>
                <a:lnTo>
                  <a:pt x="19050" y="291427"/>
                </a:lnTo>
                <a:lnTo>
                  <a:pt x="66675" y="346196"/>
                </a:lnTo>
                <a:lnTo>
                  <a:pt x="45244" y="348577"/>
                </a:lnTo>
                <a:lnTo>
                  <a:pt x="0" y="377152"/>
                </a:lnTo>
                <a:lnTo>
                  <a:pt x="54769" y="415252"/>
                </a:lnTo>
                <a:lnTo>
                  <a:pt x="97632" y="446208"/>
                </a:lnTo>
                <a:lnTo>
                  <a:pt x="123825" y="465258"/>
                </a:lnTo>
                <a:lnTo>
                  <a:pt x="116682" y="531933"/>
                </a:lnTo>
                <a:lnTo>
                  <a:pt x="164307" y="560508"/>
                </a:lnTo>
                <a:lnTo>
                  <a:pt x="200025" y="562890"/>
                </a:lnTo>
                <a:cubicBezTo>
                  <a:pt x="211138" y="557334"/>
                  <a:pt x="219869" y="558921"/>
                  <a:pt x="230982" y="553365"/>
                </a:cubicBezTo>
                <a:lnTo>
                  <a:pt x="252413" y="546221"/>
                </a:lnTo>
                <a:lnTo>
                  <a:pt x="261938" y="560509"/>
                </a:lnTo>
                <a:lnTo>
                  <a:pt x="292894" y="567652"/>
                </a:lnTo>
                <a:lnTo>
                  <a:pt x="309563" y="577177"/>
                </a:lnTo>
                <a:lnTo>
                  <a:pt x="369094" y="591465"/>
                </a:lnTo>
                <a:lnTo>
                  <a:pt x="416719" y="617658"/>
                </a:lnTo>
                <a:lnTo>
                  <a:pt x="447675" y="586702"/>
                </a:lnTo>
                <a:lnTo>
                  <a:pt x="447675" y="586702"/>
                </a:lnTo>
                <a:lnTo>
                  <a:pt x="545307" y="593846"/>
                </a:lnTo>
                <a:lnTo>
                  <a:pt x="628650" y="603371"/>
                </a:lnTo>
                <a:lnTo>
                  <a:pt x="690563" y="634327"/>
                </a:lnTo>
                <a:lnTo>
                  <a:pt x="738188" y="631946"/>
                </a:lnTo>
                <a:lnTo>
                  <a:pt x="802482" y="670046"/>
                </a:lnTo>
                <a:lnTo>
                  <a:pt x="819150" y="650996"/>
                </a:lnTo>
                <a:lnTo>
                  <a:pt x="807244" y="584321"/>
                </a:lnTo>
                <a:lnTo>
                  <a:pt x="842963" y="524790"/>
                </a:lnTo>
                <a:lnTo>
                  <a:pt x="847725" y="465258"/>
                </a:lnTo>
                <a:cubicBezTo>
                  <a:pt x="846931" y="444621"/>
                  <a:pt x="846138" y="423983"/>
                  <a:pt x="845344" y="403346"/>
                </a:cubicBezTo>
                <a:cubicBezTo>
                  <a:pt x="847725" y="396996"/>
                  <a:pt x="849646" y="390454"/>
                  <a:pt x="852488" y="384296"/>
                </a:cubicBezTo>
                <a:cubicBezTo>
                  <a:pt x="854428" y="380094"/>
                  <a:pt x="858050" y="376740"/>
                  <a:pt x="859632" y="372390"/>
                </a:cubicBezTo>
                <a:cubicBezTo>
                  <a:pt x="861959" y="365992"/>
                  <a:pt x="864292" y="332881"/>
                  <a:pt x="864394" y="331908"/>
                </a:cubicBezTo>
                <a:cubicBezTo>
                  <a:pt x="867267" y="304610"/>
                  <a:pt x="866775" y="321931"/>
                  <a:pt x="866775" y="300952"/>
                </a:cubicBezTo>
                <a:lnTo>
                  <a:pt x="895350" y="236658"/>
                </a:lnTo>
                <a:lnTo>
                  <a:pt x="928688" y="174746"/>
                </a:lnTo>
                <a:lnTo>
                  <a:pt x="916782" y="150933"/>
                </a:lnTo>
                <a:lnTo>
                  <a:pt x="278607" y="8058"/>
                </a:lnTo>
                <a:lnTo>
                  <a:pt x="259557" y="915"/>
                </a:lnTo>
                <a:cubicBezTo>
                  <a:pt x="248772" y="-3007"/>
                  <a:pt x="267495" y="6868"/>
                  <a:pt x="269082" y="8058"/>
                </a:cubicBezTo>
                <a:close/>
              </a:path>
            </a:pathLst>
          </a:custGeom>
          <a:solidFill>
            <a:srgbClr val="FF0066">
              <a:alpha val="30196"/>
            </a:srgbClr>
          </a:solidFill>
          <a:ln w="6350">
            <a:solidFill>
              <a:srgbClr val="FA3C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462BBB-D993-4C83-B4E3-D5954A581FD7}"/>
              </a:ext>
            </a:extLst>
          </p:cNvPr>
          <p:cNvSpPr/>
          <p:nvPr/>
        </p:nvSpPr>
        <p:spPr>
          <a:xfrm>
            <a:off x="1954125" y="1423460"/>
            <a:ext cx="7870595" cy="4663014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CD78199-2346-42C1-9F52-6F0FA6283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010" y="1418271"/>
            <a:ext cx="3105150" cy="2333625"/>
          </a:xfrm>
          <a:prstGeom prst="rect">
            <a:avLst/>
          </a:prstGeom>
        </p:spPr>
      </p:pic>
      <p:pic>
        <p:nvPicPr>
          <p:cNvPr id="43" name="그림 4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A7070AB-8EE6-481D-BA57-C84F4EA78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0498" t="6871" r="51128" b="58551"/>
          <a:stretch/>
        </p:blipFill>
        <p:spPr>
          <a:xfrm>
            <a:off x="207577" y="76232"/>
            <a:ext cx="911543" cy="779832"/>
          </a:xfrm>
          <a:prstGeom prst="ellipse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4405B9-3614-4BF8-A734-2359257AD4D6}"/>
              </a:ext>
            </a:extLst>
          </p:cNvPr>
          <p:cNvSpPr/>
          <p:nvPr/>
        </p:nvSpPr>
        <p:spPr>
          <a:xfrm>
            <a:off x="28575" y="2087396"/>
            <a:ext cx="1292225" cy="4770604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3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958639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423144"/>
            <a:ext cx="1292225" cy="2434856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8A4EC3-8785-4CD3-9920-46F1BC5D8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571" y="2948660"/>
            <a:ext cx="9312303" cy="38269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4692C55-4F7F-4EE9-98C4-D5244E5B3C18}"/>
              </a:ext>
            </a:extLst>
          </p:cNvPr>
          <p:cNvGrpSpPr/>
          <p:nvPr/>
        </p:nvGrpSpPr>
        <p:grpSpPr>
          <a:xfrm>
            <a:off x="9191743" y="52115"/>
            <a:ext cx="2914532" cy="1636362"/>
            <a:chOff x="8666851" y="0"/>
            <a:chExt cx="3540271" cy="220531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CCF2958C-4642-445E-B5BD-6B6B92EBF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6851" y="0"/>
              <a:ext cx="3540271" cy="220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C2DFF8F3-586E-4F42-9E1F-0F1727839323}"/>
                </a:ext>
              </a:extLst>
            </p:cNvPr>
            <p:cNvSpPr/>
            <p:nvPr/>
          </p:nvSpPr>
          <p:spPr>
            <a:xfrm>
              <a:off x="10601598" y="192989"/>
              <a:ext cx="1605524" cy="937376"/>
            </a:xfrm>
            <a:prstGeom prst="frame">
              <a:avLst>
                <a:gd name="adj1" fmla="val 2085"/>
              </a:avLst>
            </a:prstGeom>
            <a:solidFill>
              <a:srgbClr val="FF0066"/>
            </a:solidFill>
            <a:ln w="28575">
              <a:solidFill>
                <a:srgbClr val="FF006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765E388-F836-45F3-AD6C-1F07104B0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031" y="1757096"/>
            <a:ext cx="9993519" cy="163636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2D380A-B0E3-44DE-992C-C921E553D72A}"/>
              </a:ext>
            </a:extLst>
          </p:cNvPr>
          <p:cNvGrpSpPr/>
          <p:nvPr/>
        </p:nvGrpSpPr>
        <p:grpSpPr>
          <a:xfrm>
            <a:off x="1505399" y="805723"/>
            <a:ext cx="2003787" cy="369332"/>
            <a:chOff x="1505399" y="805723"/>
            <a:chExt cx="2003787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DC4F3D-E558-43E7-8E8C-328526D5AD47}"/>
                </a:ext>
              </a:extLst>
            </p:cNvPr>
            <p:cNvSpPr txBox="1"/>
            <p:nvPr/>
          </p:nvSpPr>
          <p:spPr>
            <a:xfrm>
              <a:off x="1528259" y="805723"/>
              <a:ext cx="1980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Structure &amp; Price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BD8F16-FC0F-4AB6-8E6E-3DD4C0C5FB86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2A33AC-E2A9-4325-A139-F81F895011C0}"/>
              </a:ext>
            </a:extLst>
          </p:cNvPr>
          <p:cNvSpPr/>
          <p:nvPr/>
        </p:nvSpPr>
        <p:spPr>
          <a:xfrm>
            <a:off x="1626571" y="3591438"/>
            <a:ext cx="9875979" cy="2969382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EBB785-F375-4DE9-90D7-7838A64138C9}"/>
              </a:ext>
            </a:extLst>
          </p:cNvPr>
          <p:cNvSpPr txBox="1"/>
          <p:nvPr/>
        </p:nvSpPr>
        <p:spPr>
          <a:xfrm>
            <a:off x="1771693" y="3746301"/>
            <a:ext cx="1003662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Structure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sz="17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중요 변수를 선정하여 </a:t>
            </a:r>
            <a:r>
              <a:rPr lang="en-US" altLang="ko-KR" sz="17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price </a:t>
            </a:r>
            <a:r>
              <a:rPr lang="ko-KR" altLang="en-US" sz="17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기준으로 </a:t>
            </a:r>
            <a:r>
              <a:rPr lang="en-US" altLang="ko-KR" sz="17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scatterplot </a:t>
            </a:r>
            <a:r>
              <a:rPr lang="ko-KR" altLang="en-US" sz="17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및 </a:t>
            </a:r>
            <a:r>
              <a:rPr lang="en-US" altLang="ko-KR" sz="17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countplot</a:t>
            </a:r>
            <a:r>
              <a:rPr lang="ko-KR" altLang="en-US" sz="17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을 통해 분석 </a:t>
            </a:r>
            <a:endParaRPr lang="en-US" altLang="ko-KR" sz="17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700" dirty="0">
              <a:solidFill>
                <a:srgbClr val="FA3C7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 floors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아파트가 대부분인 우리나라와 달리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미국의 집은 대체로 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층 이상의 집이 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50%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이상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→ 3.5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층이 </a:t>
            </a:r>
            <a:r>
              <a:rPr lang="ko-KR" altLang="en-US" sz="1700" dirty="0" err="1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최고층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전원 주택 생활을 많이 하는 미국의 문화를 파악할 수 있음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&gt; Bedrooms: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평균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 5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최대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10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개 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 Bathrooms: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평균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3.5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최대 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7.5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 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&gt; </a:t>
            </a:r>
            <a:r>
              <a:rPr kumimoji="0" lang="en-US" altLang="ko-K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Sqft_living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 크기에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따라 가격의 상한선이 존재하지만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en-US" altLang="ko-K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Sqft_lot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는 가격과 다소 무관해 보임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986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(2)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970915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369981"/>
            <a:ext cx="1292225" cy="2488019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BC0A2-7F4D-4356-8E6F-B012DF32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101470"/>
            <a:ext cx="624548" cy="605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17" name="_x450414736" descr="EMB000071c82f1e">
            <a:extLst>
              <a:ext uri="{FF2B5EF4-FFF2-40B4-BE49-F238E27FC236}">
                <a16:creationId xmlns:a16="http://schemas.microsoft.com/office/drawing/2014/main" id="{54B2071F-2EC7-4CB0-93BC-2BDB2A489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4536"/>
          <a:stretch/>
        </p:blipFill>
        <p:spPr bwMode="auto">
          <a:xfrm>
            <a:off x="1515666" y="1337518"/>
            <a:ext cx="5351935" cy="522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A892A3D-846E-472B-AA98-92739E170FCF}"/>
              </a:ext>
            </a:extLst>
          </p:cNvPr>
          <p:cNvGrpSpPr/>
          <p:nvPr/>
        </p:nvGrpSpPr>
        <p:grpSpPr>
          <a:xfrm>
            <a:off x="6276354" y="1425485"/>
            <a:ext cx="5887071" cy="1130149"/>
            <a:chOff x="6953818" y="3295856"/>
            <a:chExt cx="5029254" cy="735639"/>
          </a:xfrm>
        </p:grpSpPr>
        <p:pic>
          <p:nvPicPr>
            <p:cNvPr id="19" name="_x450414736" descr="EMB000071c82f1e">
              <a:extLst>
                <a:ext uri="{FF2B5EF4-FFF2-40B4-BE49-F238E27FC236}">
                  <a16:creationId xmlns:a16="http://schemas.microsoft.com/office/drawing/2014/main" id="{C80E4774-3CAA-414A-93C0-F673A1379D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3" t="32694" b="64711"/>
            <a:stretch/>
          </p:blipFill>
          <p:spPr bwMode="auto">
            <a:xfrm>
              <a:off x="6953818" y="3295856"/>
              <a:ext cx="5029254" cy="133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_x450414736" descr="EMB000071c82f1e">
              <a:extLst>
                <a:ext uri="{FF2B5EF4-FFF2-40B4-BE49-F238E27FC236}">
                  <a16:creationId xmlns:a16="http://schemas.microsoft.com/office/drawing/2014/main" id="{C2CA5B49-50DE-4675-9177-3A2FE649FB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42" t="88005" r="13652" b="1600"/>
            <a:stretch/>
          </p:blipFill>
          <p:spPr bwMode="auto">
            <a:xfrm>
              <a:off x="7993380" y="3498095"/>
              <a:ext cx="33147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0E0F23-02AA-40C5-947E-DF7398F33C58}"/>
              </a:ext>
            </a:extLst>
          </p:cNvPr>
          <p:cNvGrpSpPr/>
          <p:nvPr/>
        </p:nvGrpSpPr>
        <p:grpSpPr>
          <a:xfrm>
            <a:off x="1505399" y="805723"/>
            <a:ext cx="2192044" cy="369332"/>
            <a:chOff x="1505399" y="805723"/>
            <a:chExt cx="2192044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2B79E8-946E-4B1B-9717-59EC4CA296CB}"/>
                </a:ext>
              </a:extLst>
            </p:cNvPr>
            <p:cNvSpPr txBox="1"/>
            <p:nvPr/>
          </p:nvSpPr>
          <p:spPr>
            <a:xfrm>
              <a:off x="1528259" y="805723"/>
              <a:ext cx="2169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상관관계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Heatmap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AF8F112-E9E7-4CC5-8710-A11B748321AD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064B81-E68E-444D-98DA-D996712F0D7F}"/>
              </a:ext>
            </a:extLst>
          </p:cNvPr>
          <p:cNvSpPr/>
          <p:nvPr/>
        </p:nvSpPr>
        <p:spPr>
          <a:xfrm>
            <a:off x="6758705" y="2555634"/>
            <a:ext cx="4922367" cy="3842748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378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B1654-43E5-4186-9EF4-4C8CFBF7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0F99C8-2E7E-484D-9AFA-863B62A5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779" y="2097308"/>
            <a:ext cx="1914248" cy="1392220"/>
          </a:xfrm>
          <a:prstGeom prst="ellipse">
            <a:avLst/>
          </a:prstGeom>
          <a:ln>
            <a:solidFill>
              <a:srgbClr val="FF0066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807B70-2813-4BC4-A108-C6105F65D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987" y="2050451"/>
            <a:ext cx="1914248" cy="1392220"/>
          </a:xfrm>
          <a:prstGeom prst="ellipse">
            <a:avLst/>
          </a:prstGeom>
          <a:ln w="12700">
            <a:solidFill>
              <a:srgbClr val="FF0066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F97D74-1A0A-4BC1-84B1-708AE9C8A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195" y="2097308"/>
            <a:ext cx="1914248" cy="1392220"/>
          </a:xfrm>
          <a:prstGeom prst="ellipse">
            <a:avLst/>
          </a:prstGeom>
          <a:ln>
            <a:solidFill>
              <a:srgbClr val="FF0066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C2CAC5-160F-4F35-8BA2-7A9BEDCF0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404" y="2050451"/>
            <a:ext cx="1914248" cy="1392220"/>
          </a:xfrm>
          <a:prstGeom prst="ellipse">
            <a:avLst/>
          </a:prstGeom>
          <a:ln w="12700">
            <a:solidFill>
              <a:srgbClr val="FF0066"/>
            </a:solidFill>
          </a:ln>
        </p:spPr>
      </p:pic>
      <p:sp>
        <p:nvSpPr>
          <p:cNvPr id="15" name="오른쪽 화살표 5">
            <a:extLst>
              <a:ext uri="{FF2B5EF4-FFF2-40B4-BE49-F238E27FC236}">
                <a16:creationId xmlns:a16="http://schemas.microsoft.com/office/drawing/2014/main" id="{C81BFE03-3556-41BC-AA63-DE09A524F57B}"/>
              </a:ext>
            </a:extLst>
          </p:cNvPr>
          <p:cNvSpPr/>
          <p:nvPr/>
        </p:nvSpPr>
        <p:spPr>
          <a:xfrm>
            <a:off x="4251091" y="2448380"/>
            <a:ext cx="490880" cy="690075"/>
          </a:xfrm>
          <a:prstGeom prst="rightArrow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A5F81F2-605A-4C79-A30F-2B3E80285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25"/>
          <a:stretch/>
        </p:blipFill>
        <p:spPr bwMode="auto">
          <a:xfrm>
            <a:off x="1744878" y="4176578"/>
            <a:ext cx="2469453" cy="11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419988F-F1D2-427E-9A2D-4BD524412544}"/>
              </a:ext>
            </a:extLst>
          </p:cNvPr>
          <p:cNvSpPr/>
          <p:nvPr/>
        </p:nvSpPr>
        <p:spPr>
          <a:xfrm>
            <a:off x="4835445" y="2050451"/>
            <a:ext cx="1914789" cy="1392220"/>
          </a:xfrm>
          <a:prstGeom prst="ellipse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5A1582-6649-40B7-AE28-35B089E52DA7}"/>
              </a:ext>
            </a:extLst>
          </p:cNvPr>
          <p:cNvSpPr/>
          <p:nvPr/>
        </p:nvSpPr>
        <p:spPr>
          <a:xfrm>
            <a:off x="10201320" y="2050451"/>
            <a:ext cx="1914789" cy="1392220"/>
          </a:xfrm>
          <a:prstGeom prst="ellipse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오른쪽 화살표 5">
            <a:extLst>
              <a:ext uri="{FF2B5EF4-FFF2-40B4-BE49-F238E27FC236}">
                <a16:creationId xmlns:a16="http://schemas.microsoft.com/office/drawing/2014/main" id="{5107CFF9-4341-43FD-AAC3-BAB9E89906FB}"/>
              </a:ext>
            </a:extLst>
          </p:cNvPr>
          <p:cNvSpPr/>
          <p:nvPr/>
        </p:nvSpPr>
        <p:spPr>
          <a:xfrm>
            <a:off x="6901232" y="2448380"/>
            <a:ext cx="490880" cy="690075"/>
          </a:xfrm>
          <a:prstGeom prst="rightArrow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19" name="오른쪽 화살표 5">
            <a:extLst>
              <a:ext uri="{FF2B5EF4-FFF2-40B4-BE49-F238E27FC236}">
                <a16:creationId xmlns:a16="http://schemas.microsoft.com/office/drawing/2014/main" id="{1931480C-0AAA-4E8E-9281-CF81A608000C}"/>
              </a:ext>
            </a:extLst>
          </p:cNvPr>
          <p:cNvSpPr/>
          <p:nvPr/>
        </p:nvSpPr>
        <p:spPr>
          <a:xfrm>
            <a:off x="9579756" y="2448380"/>
            <a:ext cx="490880" cy="690075"/>
          </a:xfrm>
          <a:prstGeom prst="rightArrow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990FF5AE-F115-4E10-B3AE-4740B8303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009" y="3719546"/>
            <a:ext cx="3281667" cy="221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오른쪽 화살표 5">
            <a:extLst>
              <a:ext uri="{FF2B5EF4-FFF2-40B4-BE49-F238E27FC236}">
                <a16:creationId xmlns:a16="http://schemas.microsoft.com/office/drawing/2014/main" id="{B426ADF6-C27A-4D92-B986-D5760D59FC6A}"/>
              </a:ext>
            </a:extLst>
          </p:cNvPr>
          <p:cNvSpPr/>
          <p:nvPr/>
        </p:nvSpPr>
        <p:spPr>
          <a:xfrm>
            <a:off x="8136540" y="4509393"/>
            <a:ext cx="490880" cy="690075"/>
          </a:xfrm>
          <a:prstGeom prst="rightArrow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24" name="오른쪽 화살표 5">
            <a:extLst>
              <a:ext uri="{FF2B5EF4-FFF2-40B4-BE49-F238E27FC236}">
                <a16:creationId xmlns:a16="http://schemas.microsoft.com/office/drawing/2014/main" id="{0B3FDA7F-5433-4291-955C-D4C0605F56D3}"/>
              </a:ext>
            </a:extLst>
          </p:cNvPr>
          <p:cNvSpPr/>
          <p:nvPr/>
        </p:nvSpPr>
        <p:spPr>
          <a:xfrm>
            <a:off x="4857995" y="4509393"/>
            <a:ext cx="490880" cy="690075"/>
          </a:xfrm>
          <a:prstGeom prst="rightArrow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95DE1D-2C94-45D9-9B52-52FC8BAAD313}"/>
              </a:ext>
            </a:extLst>
          </p:cNvPr>
          <p:cNvSpPr txBox="1"/>
          <p:nvPr/>
        </p:nvSpPr>
        <p:spPr>
          <a:xfrm>
            <a:off x="1082454" y="2445978"/>
            <a:ext cx="109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Format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CA9347-B127-4B70-8C08-EBD5396B4DEB}"/>
              </a:ext>
            </a:extLst>
          </p:cNvPr>
          <p:cNvSpPr txBox="1"/>
          <p:nvPr/>
        </p:nvSpPr>
        <p:spPr>
          <a:xfrm>
            <a:off x="1292004" y="4695110"/>
            <a:ext cx="109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WTS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608CB377-E985-44F5-9768-14CE022EAF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08610" y="4229832"/>
            <a:ext cx="2083248" cy="139222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842967F-6889-4CF3-8FDD-67C0EDB2BD00}"/>
              </a:ext>
            </a:extLst>
          </p:cNvPr>
          <p:cNvGrpSpPr/>
          <p:nvPr/>
        </p:nvGrpSpPr>
        <p:grpSpPr>
          <a:xfrm>
            <a:off x="1505399" y="805723"/>
            <a:ext cx="1775199" cy="369332"/>
            <a:chOff x="1505399" y="805723"/>
            <a:chExt cx="1775199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7EB3B0-5129-45B3-B752-E329DBD7B566}"/>
                </a:ext>
              </a:extLst>
            </p:cNvPr>
            <p:cNvSpPr txBox="1"/>
            <p:nvPr/>
          </p:nvSpPr>
          <p:spPr>
            <a:xfrm>
              <a:off x="1528259" y="805723"/>
              <a:ext cx="1752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EDA(3) 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내 목차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26C11E-D6CD-4879-954E-3CC7A1B4CFE5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42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30BE76-8903-4EB2-BB76-DFB146457410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6EF23D-88AA-4E6F-A16B-1808358048C0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1A6190-D718-4147-9500-B79D259D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D68464-1C76-4F14-A0F5-2504F63E7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276" y="14676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21" name="_x655353816" descr="EMB000071c842aa">
            <a:extLst>
              <a:ext uri="{FF2B5EF4-FFF2-40B4-BE49-F238E27FC236}">
                <a16:creationId xmlns:a16="http://schemas.microsoft.com/office/drawing/2014/main" id="{6C7C75C6-8AF2-4297-93E2-12297006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732" y="1368809"/>
            <a:ext cx="10101705" cy="487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5EFA81-61E0-428F-BCCD-42C577E7D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5"/>
          <a:stretch/>
        </p:blipFill>
        <p:spPr>
          <a:xfrm>
            <a:off x="1999244" y="1383210"/>
            <a:ext cx="1081568" cy="1813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68F8B8-2E10-43D6-8B38-03A4E6939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825" y="6247503"/>
            <a:ext cx="943010" cy="4628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64C79C-7367-4748-A5A5-D103B5096326}"/>
              </a:ext>
            </a:extLst>
          </p:cNvPr>
          <p:cNvSpPr txBox="1"/>
          <p:nvPr/>
        </p:nvSpPr>
        <p:spPr>
          <a:xfrm>
            <a:off x="3498324" y="1551109"/>
            <a:ext cx="4558043" cy="1477328"/>
          </a:xfrm>
          <a:prstGeom prst="rect">
            <a:avLst/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☞ 높은 가격이 보통 높은 </a:t>
            </a: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grade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에서 형성되어 있다</a:t>
            </a:r>
            <a:endParaRPr kumimoji="0" lang="en-US" altLang="ko-KR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☞ 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condition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 절대적인 집의 기준이 아니다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</a:p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grade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 높으면 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condition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역시 좋은 경향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A7E229-FCF0-420D-9CFD-D7CEF6BC3EDF}"/>
              </a:ext>
            </a:extLst>
          </p:cNvPr>
          <p:cNvGrpSpPr/>
          <p:nvPr/>
        </p:nvGrpSpPr>
        <p:grpSpPr>
          <a:xfrm>
            <a:off x="1505399" y="805723"/>
            <a:ext cx="4535377" cy="369332"/>
            <a:chOff x="1505399" y="805723"/>
            <a:chExt cx="4535377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EE151-5803-416F-BD70-0ABDA055663D}"/>
                </a:ext>
              </a:extLst>
            </p:cNvPr>
            <p:cNvSpPr txBox="1"/>
            <p:nvPr/>
          </p:nvSpPr>
          <p:spPr>
            <a:xfrm>
              <a:off x="1528259" y="805723"/>
              <a:ext cx="4512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Plot(1) Grid: condition, grade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에 대한 탐구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5C9FEB8-0AC4-4022-A73C-53F09BD80437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370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30BE76-8903-4EB2-BB76-DFB146457410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6EF23D-88AA-4E6F-A16B-1808358048C0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1A6190-D718-4147-9500-B79D259D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55CB042-BAFA-4209-BC54-5DF7E624E4CF}"/>
              </a:ext>
            </a:extLst>
          </p:cNvPr>
          <p:cNvGrpSpPr/>
          <p:nvPr/>
        </p:nvGrpSpPr>
        <p:grpSpPr>
          <a:xfrm>
            <a:off x="8652510" y="1"/>
            <a:ext cx="3539490" cy="1943096"/>
            <a:chOff x="7924877" y="1"/>
            <a:chExt cx="4267123" cy="25509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9C6BC6A-E611-4429-AC63-F062C1085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77" y="1"/>
              <a:ext cx="4267123" cy="2512853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DD6B91D-AD39-4940-99F8-A903EB06CB9C}"/>
                </a:ext>
              </a:extLst>
            </p:cNvPr>
            <p:cNvSpPr/>
            <p:nvPr/>
          </p:nvSpPr>
          <p:spPr>
            <a:xfrm>
              <a:off x="11087675" y="382721"/>
              <a:ext cx="536940" cy="247650"/>
            </a:xfrm>
            <a:prstGeom prst="roundRect">
              <a:avLst/>
            </a:prstGeom>
            <a:solidFill>
              <a:srgbClr val="FFFF00">
                <a:alpha val="4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5C0D0A-1E13-428B-941C-0E4A4B555D14}"/>
                </a:ext>
              </a:extLst>
            </p:cNvPr>
            <p:cNvSpPr/>
            <p:nvPr/>
          </p:nvSpPr>
          <p:spPr>
            <a:xfrm>
              <a:off x="10410825" y="2046674"/>
              <a:ext cx="800100" cy="504311"/>
            </a:xfrm>
            <a:prstGeom prst="rect">
              <a:avLst/>
            </a:prstGeom>
            <a:noFill/>
            <a:ln w="19050">
              <a:solidFill>
                <a:srgbClr val="FF0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7858D33-C62F-46C0-ADDA-B6CD2AE7E9FF}"/>
                </a:ext>
              </a:extLst>
            </p:cNvPr>
            <p:cNvSpPr/>
            <p:nvPr/>
          </p:nvSpPr>
          <p:spPr>
            <a:xfrm>
              <a:off x="10967257" y="228217"/>
              <a:ext cx="800100" cy="504311"/>
            </a:xfrm>
            <a:prstGeom prst="rect">
              <a:avLst/>
            </a:prstGeom>
            <a:noFill/>
            <a:ln w="19050">
              <a:solidFill>
                <a:srgbClr val="FF0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A0150D6-C529-47CE-B411-75B55987E2E1}"/>
                </a:ext>
              </a:extLst>
            </p:cNvPr>
            <p:cNvSpPr/>
            <p:nvPr/>
          </p:nvSpPr>
          <p:spPr>
            <a:xfrm>
              <a:off x="10798168" y="631636"/>
              <a:ext cx="590634" cy="247650"/>
            </a:xfrm>
            <a:prstGeom prst="roundRect">
              <a:avLst/>
            </a:prstGeom>
            <a:solidFill>
              <a:srgbClr val="FFFF00">
                <a:alpha val="4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40B16-6B44-49F9-AAE5-09BB08D0E114}"/>
              </a:ext>
            </a:extLst>
          </p:cNvPr>
          <p:cNvGrpSpPr/>
          <p:nvPr/>
        </p:nvGrpSpPr>
        <p:grpSpPr>
          <a:xfrm>
            <a:off x="1622620" y="1353470"/>
            <a:ext cx="6109928" cy="5166015"/>
            <a:chOff x="1292093" y="1309264"/>
            <a:chExt cx="6109928" cy="516601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EEA4D75-70DE-428F-876F-FFD9EA46F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2093" y="1309264"/>
              <a:ext cx="6109928" cy="5166015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C241B6C-18A8-4E35-8CDB-0D5B3CFC5F9C}"/>
                </a:ext>
              </a:extLst>
            </p:cNvPr>
            <p:cNvCxnSpPr/>
            <p:nvPr/>
          </p:nvCxnSpPr>
          <p:spPr>
            <a:xfrm flipV="1">
              <a:off x="3870342" y="1804175"/>
              <a:ext cx="790575" cy="4408354"/>
            </a:xfrm>
            <a:prstGeom prst="straightConnector1">
              <a:avLst/>
            </a:prstGeom>
            <a:ln>
              <a:solidFill>
                <a:srgbClr val="FF006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264C79C-7367-4748-A5A5-D103B5096326}"/>
              </a:ext>
            </a:extLst>
          </p:cNvPr>
          <p:cNvSpPr txBox="1"/>
          <p:nvPr/>
        </p:nvSpPr>
        <p:spPr>
          <a:xfrm>
            <a:off x="7506674" y="5809652"/>
            <a:ext cx="4489114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rPr>
              <a:t>☞ </a:t>
            </a: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grade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가 낮으면 일정 가격 이상을 받을 수 없다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1747C6-4F8D-4E34-8065-24C601C15FED}"/>
              </a:ext>
            </a:extLst>
          </p:cNvPr>
          <p:cNvGrpSpPr/>
          <p:nvPr/>
        </p:nvGrpSpPr>
        <p:grpSpPr>
          <a:xfrm>
            <a:off x="8096709" y="2888247"/>
            <a:ext cx="3084387" cy="2799231"/>
            <a:chOff x="8755380" y="2849058"/>
            <a:chExt cx="3084387" cy="27992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8F9A1C0-4A82-4FDC-B9C6-643A4A0F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5380" y="2849058"/>
              <a:ext cx="2965986" cy="2799231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A1C0A3-16C2-438A-A629-5786224294F6}"/>
                </a:ext>
              </a:extLst>
            </p:cNvPr>
            <p:cNvCxnSpPr/>
            <p:nvPr/>
          </p:nvCxnSpPr>
          <p:spPr>
            <a:xfrm>
              <a:off x="9095938" y="4702580"/>
              <a:ext cx="2743829" cy="0"/>
            </a:xfrm>
            <a:prstGeom prst="line">
              <a:avLst/>
            </a:prstGeom>
            <a:ln>
              <a:solidFill>
                <a:srgbClr val="FA3C7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5B926B-7AE1-4195-A231-E37DA256475B}"/>
              </a:ext>
            </a:extLst>
          </p:cNvPr>
          <p:cNvSpPr txBox="1"/>
          <p:nvPr/>
        </p:nvSpPr>
        <p:spPr>
          <a:xfrm>
            <a:off x="9250674" y="2623826"/>
            <a:ext cx="14026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Price ~ grade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C652254-22DE-40DC-842C-732EFA58CE38}"/>
              </a:ext>
            </a:extLst>
          </p:cNvPr>
          <p:cNvGrpSpPr/>
          <p:nvPr/>
        </p:nvGrpSpPr>
        <p:grpSpPr>
          <a:xfrm>
            <a:off x="1505399" y="805723"/>
            <a:ext cx="5079372" cy="369332"/>
            <a:chOff x="1505399" y="805723"/>
            <a:chExt cx="507937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B92607-8F5E-476C-BFFF-0958B3C93A33}"/>
                </a:ext>
              </a:extLst>
            </p:cNvPr>
            <p:cNvSpPr txBox="1"/>
            <p:nvPr/>
          </p:nvSpPr>
          <p:spPr>
            <a:xfrm>
              <a:off x="1528259" y="805723"/>
              <a:ext cx="5056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Plot(1) </a:t>
              </a:r>
              <a:r>
                <a:rPr lang="en-US" altLang="ko-KR" dirty="0" err="1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Price~bedrooms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(Grid: condition, grade)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40709EF-F12C-4748-AEB1-D1C210AE9D4C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336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 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30BE76-8903-4EB2-BB76-DFB146457410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6EF23D-88AA-4E6F-A16B-1808358048C0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1A6190-D718-4147-9500-B79D259D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55CB042-BAFA-4209-BC54-5DF7E624E4CF}"/>
              </a:ext>
            </a:extLst>
          </p:cNvPr>
          <p:cNvGrpSpPr/>
          <p:nvPr/>
        </p:nvGrpSpPr>
        <p:grpSpPr>
          <a:xfrm>
            <a:off x="8870868" y="2"/>
            <a:ext cx="3321132" cy="1983178"/>
            <a:chOff x="7924877" y="1"/>
            <a:chExt cx="4267123" cy="25509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9C6BC6A-E611-4429-AC63-F062C1085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77" y="1"/>
              <a:ext cx="4267123" cy="2512853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DD6B91D-AD39-4940-99F8-A903EB06CB9C}"/>
                </a:ext>
              </a:extLst>
            </p:cNvPr>
            <p:cNvSpPr/>
            <p:nvPr/>
          </p:nvSpPr>
          <p:spPr>
            <a:xfrm>
              <a:off x="11087675" y="382721"/>
              <a:ext cx="536940" cy="247650"/>
            </a:xfrm>
            <a:prstGeom prst="roundRect">
              <a:avLst/>
            </a:prstGeom>
            <a:solidFill>
              <a:srgbClr val="FFFF00">
                <a:alpha val="4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5C0D0A-1E13-428B-941C-0E4A4B555D14}"/>
                </a:ext>
              </a:extLst>
            </p:cNvPr>
            <p:cNvSpPr/>
            <p:nvPr/>
          </p:nvSpPr>
          <p:spPr>
            <a:xfrm>
              <a:off x="10410825" y="2046674"/>
              <a:ext cx="800100" cy="504311"/>
            </a:xfrm>
            <a:prstGeom prst="rect">
              <a:avLst/>
            </a:prstGeom>
            <a:noFill/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7858D33-C62F-46C0-ADDA-B6CD2AE7E9FF}"/>
                </a:ext>
              </a:extLst>
            </p:cNvPr>
            <p:cNvSpPr/>
            <p:nvPr/>
          </p:nvSpPr>
          <p:spPr>
            <a:xfrm>
              <a:off x="10967257" y="228217"/>
              <a:ext cx="800100" cy="504311"/>
            </a:xfrm>
            <a:prstGeom prst="rect">
              <a:avLst/>
            </a:prstGeom>
            <a:noFill/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A0150D6-C529-47CE-B411-75B55987E2E1}"/>
                </a:ext>
              </a:extLst>
            </p:cNvPr>
            <p:cNvSpPr/>
            <p:nvPr/>
          </p:nvSpPr>
          <p:spPr>
            <a:xfrm>
              <a:off x="10798168" y="898336"/>
              <a:ext cx="590634" cy="247650"/>
            </a:xfrm>
            <a:prstGeom prst="roundRect">
              <a:avLst/>
            </a:prstGeom>
            <a:solidFill>
              <a:srgbClr val="FFFF00">
                <a:alpha val="4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67C125-2FE2-450C-9BBB-D3BB442AEA6C}"/>
              </a:ext>
            </a:extLst>
          </p:cNvPr>
          <p:cNvGrpSpPr/>
          <p:nvPr/>
        </p:nvGrpSpPr>
        <p:grpSpPr>
          <a:xfrm>
            <a:off x="1593961" y="1505828"/>
            <a:ext cx="6339206" cy="5009272"/>
            <a:chOff x="1265984" y="1341438"/>
            <a:chExt cx="6543015" cy="551656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A5890AB-FA37-455A-90D7-39878A9CE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5984" y="1341438"/>
              <a:ext cx="6543015" cy="5516562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C241B6C-18A8-4E35-8CDB-0D5B3CFC5F9C}"/>
                </a:ext>
              </a:extLst>
            </p:cNvPr>
            <p:cNvCxnSpPr/>
            <p:nvPr/>
          </p:nvCxnSpPr>
          <p:spPr>
            <a:xfrm flipV="1">
              <a:off x="4133850" y="2066925"/>
              <a:ext cx="790575" cy="4408354"/>
            </a:xfrm>
            <a:prstGeom prst="straightConnector1">
              <a:avLst/>
            </a:prstGeom>
            <a:ln>
              <a:solidFill>
                <a:srgbClr val="FF006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518EC0-F37E-4525-AA89-723FC9FED188}"/>
              </a:ext>
            </a:extLst>
          </p:cNvPr>
          <p:cNvGrpSpPr/>
          <p:nvPr/>
        </p:nvGrpSpPr>
        <p:grpSpPr>
          <a:xfrm>
            <a:off x="8245734" y="3204072"/>
            <a:ext cx="3321132" cy="2964625"/>
            <a:chOff x="8079508" y="2910395"/>
            <a:chExt cx="3841983" cy="371165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8A0632-72B0-4A64-9709-8885793B7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9508" y="2910395"/>
              <a:ext cx="3841983" cy="371165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1C8F071-4326-4336-B945-BF1C30C44515}"/>
                </a:ext>
              </a:extLst>
            </p:cNvPr>
            <p:cNvSpPr/>
            <p:nvPr/>
          </p:nvSpPr>
          <p:spPr>
            <a:xfrm>
              <a:off x="10540993" y="5753100"/>
              <a:ext cx="514350" cy="584200"/>
            </a:xfrm>
            <a:prstGeom prst="rect">
              <a:avLst/>
            </a:prstGeom>
            <a:noFill/>
            <a:ln w="12700">
              <a:solidFill>
                <a:srgbClr val="D60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872988B-0E28-4C7D-83ED-0317F6C06C37}"/>
              </a:ext>
            </a:extLst>
          </p:cNvPr>
          <p:cNvSpPr txBox="1"/>
          <p:nvPr/>
        </p:nvSpPr>
        <p:spPr>
          <a:xfrm>
            <a:off x="8870868" y="2989762"/>
            <a:ext cx="18371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Price ~ bathrooms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170F72-6898-4217-8B1D-0D1DBB0E0934}"/>
              </a:ext>
            </a:extLst>
          </p:cNvPr>
          <p:cNvGrpSpPr/>
          <p:nvPr/>
        </p:nvGrpSpPr>
        <p:grpSpPr>
          <a:xfrm>
            <a:off x="1505399" y="805723"/>
            <a:ext cx="5120730" cy="369332"/>
            <a:chOff x="1505399" y="805723"/>
            <a:chExt cx="512073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C1D5DC-E434-4C5F-AED3-2668CB3F161D}"/>
                </a:ext>
              </a:extLst>
            </p:cNvPr>
            <p:cNvSpPr txBox="1"/>
            <p:nvPr/>
          </p:nvSpPr>
          <p:spPr>
            <a:xfrm>
              <a:off x="1528259" y="805723"/>
              <a:ext cx="5097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Plot(1) </a:t>
              </a:r>
              <a:r>
                <a:rPr lang="en-US" altLang="ko-KR" dirty="0" err="1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Price~bathrooms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(Grid: condition, grade)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EAA1238-8694-41AD-8499-8C1C688DCD08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37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30BE76-8903-4EB2-BB76-DFB146457410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6EF23D-88AA-4E6F-A16B-1808358048C0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1A6190-D718-4147-9500-B79D259D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CABA596-21B8-464A-9FCB-643427A51390}"/>
              </a:ext>
            </a:extLst>
          </p:cNvPr>
          <p:cNvGrpSpPr/>
          <p:nvPr/>
        </p:nvGrpSpPr>
        <p:grpSpPr>
          <a:xfrm>
            <a:off x="7916980" y="2628916"/>
            <a:ext cx="3990975" cy="2533650"/>
            <a:chOff x="8062950" y="3086773"/>
            <a:chExt cx="3990975" cy="25336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77605-9526-41FE-84BE-7AFC8F7F3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2950" y="3086773"/>
              <a:ext cx="3990975" cy="253365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F2CDE5-26F3-4B33-88F8-770AEDF8C5F5}"/>
                </a:ext>
              </a:extLst>
            </p:cNvPr>
            <p:cNvSpPr/>
            <p:nvPr/>
          </p:nvSpPr>
          <p:spPr>
            <a:xfrm>
              <a:off x="9393419" y="3161925"/>
              <a:ext cx="1573837" cy="2050710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B119AC5-131D-4236-B778-992E13B9CBA7}"/>
                </a:ext>
              </a:extLst>
            </p:cNvPr>
            <p:cNvSpPr/>
            <p:nvPr/>
          </p:nvSpPr>
          <p:spPr>
            <a:xfrm>
              <a:off x="10967256" y="3161925"/>
              <a:ext cx="961508" cy="205071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9CFF8D-7B46-41A5-9F8C-D59F4A3B8A7F}"/>
              </a:ext>
            </a:extLst>
          </p:cNvPr>
          <p:cNvSpPr txBox="1"/>
          <p:nvPr/>
        </p:nvSpPr>
        <p:spPr>
          <a:xfrm>
            <a:off x="8145771" y="5367208"/>
            <a:ext cx="376218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☞ </a:t>
            </a: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bedrooms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와  비슷하게 구간 별로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1C9EF7-AEB0-4645-BF2A-63E24615E19F}"/>
              </a:ext>
            </a:extLst>
          </p:cNvPr>
          <p:cNvSpPr txBox="1"/>
          <p:nvPr/>
        </p:nvSpPr>
        <p:spPr>
          <a:xfrm>
            <a:off x="9039403" y="2259584"/>
            <a:ext cx="18371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Price ~ bathrooms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2DFD35-8F07-4C67-8A98-3DE81D414BAF}"/>
              </a:ext>
            </a:extLst>
          </p:cNvPr>
          <p:cNvGrpSpPr/>
          <p:nvPr/>
        </p:nvGrpSpPr>
        <p:grpSpPr>
          <a:xfrm>
            <a:off x="1593961" y="1505828"/>
            <a:ext cx="6339206" cy="5009272"/>
            <a:chOff x="1265984" y="1341438"/>
            <a:chExt cx="6543015" cy="551656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E46A861-0416-414A-81E7-F69A07FF8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5984" y="1341438"/>
              <a:ext cx="6543015" cy="5516562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DCFEB8C3-979E-42DE-A496-F1E4A77DAA80}"/>
                </a:ext>
              </a:extLst>
            </p:cNvPr>
            <p:cNvCxnSpPr/>
            <p:nvPr/>
          </p:nvCxnSpPr>
          <p:spPr>
            <a:xfrm flipV="1">
              <a:off x="4133850" y="2066925"/>
              <a:ext cx="790575" cy="4408354"/>
            </a:xfrm>
            <a:prstGeom prst="straightConnector1">
              <a:avLst/>
            </a:prstGeom>
            <a:ln>
              <a:solidFill>
                <a:srgbClr val="FF006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A6656D4-CEEA-4B3F-A94D-308E781B5CF4}"/>
              </a:ext>
            </a:extLst>
          </p:cNvPr>
          <p:cNvGrpSpPr/>
          <p:nvPr/>
        </p:nvGrpSpPr>
        <p:grpSpPr>
          <a:xfrm>
            <a:off x="1505399" y="805723"/>
            <a:ext cx="5120730" cy="369332"/>
            <a:chOff x="1505399" y="805723"/>
            <a:chExt cx="512073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A43828-6A3D-4D29-A3F1-E40A11A3D1CB}"/>
                </a:ext>
              </a:extLst>
            </p:cNvPr>
            <p:cNvSpPr txBox="1"/>
            <p:nvPr/>
          </p:nvSpPr>
          <p:spPr>
            <a:xfrm>
              <a:off x="1528259" y="805723"/>
              <a:ext cx="5097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Plot(1) </a:t>
              </a:r>
              <a:r>
                <a:rPr lang="en-US" altLang="ko-KR" dirty="0" err="1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Price~bathrooms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(Grid: condition, grade)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804AFA8-B6AD-4E4F-97C6-0267365C198E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08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  Plot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30BE76-8903-4EB2-BB76-DFB146457410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6EF23D-88AA-4E6F-A16B-1808358048C0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1A6190-D718-4147-9500-B79D259D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55CB042-BAFA-4209-BC54-5DF7E624E4CF}"/>
              </a:ext>
            </a:extLst>
          </p:cNvPr>
          <p:cNvGrpSpPr/>
          <p:nvPr/>
        </p:nvGrpSpPr>
        <p:grpSpPr>
          <a:xfrm>
            <a:off x="8638128" y="1"/>
            <a:ext cx="3553872" cy="2066912"/>
            <a:chOff x="7924877" y="1"/>
            <a:chExt cx="4267123" cy="25509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9C6BC6A-E611-4429-AC63-F062C1085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77" y="1"/>
              <a:ext cx="4267123" cy="2512853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DD6B91D-AD39-4940-99F8-A903EB06CB9C}"/>
                </a:ext>
              </a:extLst>
            </p:cNvPr>
            <p:cNvSpPr/>
            <p:nvPr/>
          </p:nvSpPr>
          <p:spPr>
            <a:xfrm>
              <a:off x="11087675" y="382721"/>
              <a:ext cx="536940" cy="247650"/>
            </a:xfrm>
            <a:prstGeom prst="roundRect">
              <a:avLst/>
            </a:prstGeom>
            <a:solidFill>
              <a:srgbClr val="FFFF00">
                <a:alpha val="4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5C0D0A-1E13-428B-941C-0E4A4B555D14}"/>
                </a:ext>
              </a:extLst>
            </p:cNvPr>
            <p:cNvSpPr/>
            <p:nvPr/>
          </p:nvSpPr>
          <p:spPr>
            <a:xfrm>
              <a:off x="10410825" y="2046674"/>
              <a:ext cx="800100" cy="504311"/>
            </a:xfrm>
            <a:prstGeom prst="rect">
              <a:avLst/>
            </a:prstGeom>
            <a:noFill/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7858D33-C62F-46C0-ADDA-B6CD2AE7E9FF}"/>
                </a:ext>
              </a:extLst>
            </p:cNvPr>
            <p:cNvSpPr/>
            <p:nvPr/>
          </p:nvSpPr>
          <p:spPr>
            <a:xfrm>
              <a:off x="10967257" y="228217"/>
              <a:ext cx="800100" cy="504311"/>
            </a:xfrm>
            <a:prstGeom prst="rect">
              <a:avLst/>
            </a:prstGeom>
            <a:noFill/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A0150D6-C529-47CE-B411-75B55987E2E1}"/>
                </a:ext>
              </a:extLst>
            </p:cNvPr>
            <p:cNvSpPr/>
            <p:nvPr/>
          </p:nvSpPr>
          <p:spPr>
            <a:xfrm>
              <a:off x="10816047" y="999936"/>
              <a:ext cx="1266076" cy="247650"/>
            </a:xfrm>
            <a:prstGeom prst="roundRect">
              <a:avLst/>
            </a:prstGeom>
            <a:solidFill>
              <a:srgbClr val="FFFF00">
                <a:alpha val="4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82D2FB1-635D-4877-8C00-0C68F1A38309}"/>
              </a:ext>
            </a:extLst>
          </p:cNvPr>
          <p:cNvGrpSpPr/>
          <p:nvPr/>
        </p:nvGrpSpPr>
        <p:grpSpPr>
          <a:xfrm>
            <a:off x="1446013" y="1474470"/>
            <a:ext cx="6282663" cy="5120391"/>
            <a:chOff x="1229820" y="1307572"/>
            <a:chExt cx="6558242" cy="56301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B6FE4AF-966F-4244-85AC-AAF42C357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9820" y="1307572"/>
              <a:ext cx="6558242" cy="5630189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C241B6C-18A8-4E35-8CDB-0D5B3CFC5F9C}"/>
                </a:ext>
              </a:extLst>
            </p:cNvPr>
            <p:cNvCxnSpPr/>
            <p:nvPr/>
          </p:nvCxnSpPr>
          <p:spPr>
            <a:xfrm flipV="1">
              <a:off x="4142255" y="2066925"/>
              <a:ext cx="790575" cy="4408354"/>
            </a:xfrm>
            <a:prstGeom prst="straightConnector1">
              <a:avLst/>
            </a:prstGeom>
            <a:ln>
              <a:solidFill>
                <a:srgbClr val="FF006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57C8F5-B068-4259-9244-6A8637C3D4A2}"/>
                </a:ext>
              </a:extLst>
            </p:cNvPr>
            <p:cNvSpPr/>
            <p:nvPr/>
          </p:nvSpPr>
          <p:spPr>
            <a:xfrm>
              <a:off x="4476750" y="4603750"/>
              <a:ext cx="514350" cy="584200"/>
            </a:xfrm>
            <a:prstGeom prst="rect">
              <a:avLst/>
            </a:prstGeom>
            <a:noFill/>
            <a:ln w="12700">
              <a:solidFill>
                <a:srgbClr val="D60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950761-157D-4048-811D-EEAAD3AB56E2}"/>
              </a:ext>
            </a:extLst>
          </p:cNvPr>
          <p:cNvSpPr txBox="1"/>
          <p:nvPr/>
        </p:nvSpPr>
        <p:spPr>
          <a:xfrm>
            <a:off x="8035929" y="5337487"/>
            <a:ext cx="375847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☞ 매우 넓을 때 오히려 집값이 떨어지는 </a:t>
            </a:r>
            <a:endParaRPr kumimoji="0" lang="en-US" altLang="ko-KR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경우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존재 </a:t>
            </a:r>
            <a:endParaRPr lang="en-US" altLang="ko-KR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☞ 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outlier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 크지만 일부분은 양의 관계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822CF-E307-45A0-9FAF-5DBF5B8AD073}"/>
              </a:ext>
            </a:extLst>
          </p:cNvPr>
          <p:cNvSpPr txBox="1"/>
          <p:nvPr/>
        </p:nvSpPr>
        <p:spPr>
          <a:xfrm>
            <a:off x="8980810" y="2386880"/>
            <a:ext cx="17379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Price ~ </a:t>
            </a:r>
            <a:r>
              <a:rPr kumimoji="0" lang="en-US" altLang="ko-KR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sqft_living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B85B84-ECFD-40F6-880B-25BC4E7FB1AC}"/>
              </a:ext>
            </a:extLst>
          </p:cNvPr>
          <p:cNvGrpSpPr/>
          <p:nvPr/>
        </p:nvGrpSpPr>
        <p:grpSpPr>
          <a:xfrm>
            <a:off x="7755760" y="2753552"/>
            <a:ext cx="4200525" cy="2562225"/>
            <a:chOff x="7962900" y="3233908"/>
            <a:chExt cx="4200525" cy="256222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431DAA9-61C9-4543-8838-649522F6F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62900" y="3233908"/>
              <a:ext cx="4200525" cy="256222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D49C93F-74FC-4148-9E26-2A50E4DE883A}"/>
                </a:ext>
              </a:extLst>
            </p:cNvPr>
            <p:cNvSpPr/>
            <p:nvPr/>
          </p:nvSpPr>
          <p:spPr>
            <a:xfrm>
              <a:off x="8638128" y="3273137"/>
              <a:ext cx="1772697" cy="2050710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0B1958-CEF0-400B-8358-4318971311A9}"/>
              </a:ext>
            </a:extLst>
          </p:cNvPr>
          <p:cNvGrpSpPr/>
          <p:nvPr/>
        </p:nvGrpSpPr>
        <p:grpSpPr>
          <a:xfrm>
            <a:off x="1505399" y="805723"/>
            <a:ext cx="5053020" cy="369332"/>
            <a:chOff x="1505399" y="805723"/>
            <a:chExt cx="505302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5346D0-D82C-4D22-A89B-488935DEFD48}"/>
                </a:ext>
              </a:extLst>
            </p:cNvPr>
            <p:cNvSpPr txBox="1"/>
            <p:nvPr/>
          </p:nvSpPr>
          <p:spPr>
            <a:xfrm>
              <a:off x="1528259" y="805723"/>
              <a:ext cx="503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Plot(1) </a:t>
              </a:r>
              <a:r>
                <a:rPr lang="en-US" altLang="ko-KR" dirty="0" err="1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price~sqft_living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(Grid: condition, grade)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B96581A-41CF-4411-84E1-5B5224CD8CEB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556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  Plot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30BE76-8903-4EB2-BB76-DFB146457410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6EF23D-88AA-4E6F-A16B-1808358048C0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1A6190-D718-4147-9500-B79D259D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DD225F-6816-41AA-9528-228B1107B18D}"/>
              </a:ext>
            </a:extLst>
          </p:cNvPr>
          <p:cNvSpPr txBox="1"/>
          <p:nvPr/>
        </p:nvSpPr>
        <p:spPr>
          <a:xfrm>
            <a:off x="8311259" y="5212500"/>
            <a:ext cx="33564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☞ </a:t>
            </a:r>
            <a:r>
              <a:rPr kumimoji="0" lang="en-US" altLang="ko-KR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sqft_living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은 </a:t>
            </a:r>
            <a:r>
              <a:rPr kumimoji="0" lang="ko-KR" altLang="en-US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히트맵에서도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 보았듯</a:t>
            </a: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</a:t>
            </a: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grade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와 높은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상관관계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24E14-C1C9-4534-A265-0D7776ED4FA9}"/>
              </a:ext>
            </a:extLst>
          </p:cNvPr>
          <p:cNvSpPr txBox="1"/>
          <p:nvPr/>
        </p:nvSpPr>
        <p:spPr>
          <a:xfrm>
            <a:off x="8977622" y="2309759"/>
            <a:ext cx="18380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Grade ~ </a:t>
            </a:r>
            <a:r>
              <a:rPr kumimoji="0" lang="en-US" altLang="ko-KR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sqft_living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8D4FCA-D9E4-4D16-BE74-53CCA0E6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62" y="2613025"/>
            <a:ext cx="3800475" cy="26193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9011065-B04F-43E8-8134-5512192CD092}"/>
              </a:ext>
            </a:extLst>
          </p:cNvPr>
          <p:cNvSpPr/>
          <p:nvPr/>
        </p:nvSpPr>
        <p:spPr>
          <a:xfrm>
            <a:off x="9814963" y="2626122"/>
            <a:ext cx="1772697" cy="2050710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1FD9BB-5754-4147-B3AA-F28E2C08711F}"/>
              </a:ext>
            </a:extLst>
          </p:cNvPr>
          <p:cNvGrpSpPr/>
          <p:nvPr/>
        </p:nvGrpSpPr>
        <p:grpSpPr>
          <a:xfrm>
            <a:off x="1446013" y="1474470"/>
            <a:ext cx="6282663" cy="5120391"/>
            <a:chOff x="1229820" y="1307572"/>
            <a:chExt cx="6558242" cy="563018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B22C8A2-0440-4CF1-B5C3-A19F3060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9820" y="1307572"/>
              <a:ext cx="6558242" cy="5630189"/>
            </a:xfrm>
            <a:prstGeom prst="rect">
              <a:avLst/>
            </a:prstGeom>
          </p:spPr>
        </p:pic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EBC19B9-9CE2-42E5-BB6C-F46895D1F86A}"/>
                </a:ext>
              </a:extLst>
            </p:cNvPr>
            <p:cNvCxnSpPr/>
            <p:nvPr/>
          </p:nvCxnSpPr>
          <p:spPr>
            <a:xfrm flipV="1">
              <a:off x="4142255" y="2066925"/>
              <a:ext cx="790575" cy="4408354"/>
            </a:xfrm>
            <a:prstGeom prst="straightConnector1">
              <a:avLst/>
            </a:prstGeom>
            <a:ln>
              <a:solidFill>
                <a:srgbClr val="FF006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F771FD5-CA74-4460-8BE5-1178809D1660}"/>
                </a:ext>
              </a:extLst>
            </p:cNvPr>
            <p:cNvSpPr/>
            <p:nvPr/>
          </p:nvSpPr>
          <p:spPr>
            <a:xfrm>
              <a:off x="4476750" y="4603750"/>
              <a:ext cx="514350" cy="584200"/>
            </a:xfrm>
            <a:prstGeom prst="rect">
              <a:avLst/>
            </a:prstGeom>
            <a:noFill/>
            <a:ln w="12700">
              <a:solidFill>
                <a:srgbClr val="D60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5EE6835-5B32-49DC-AE3E-65760DE0F396}"/>
              </a:ext>
            </a:extLst>
          </p:cNvPr>
          <p:cNvGrpSpPr/>
          <p:nvPr/>
        </p:nvGrpSpPr>
        <p:grpSpPr>
          <a:xfrm>
            <a:off x="1505399" y="805723"/>
            <a:ext cx="5053020" cy="369332"/>
            <a:chOff x="1505399" y="805723"/>
            <a:chExt cx="505302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90BC5F-46AC-4007-9946-81E0B6A3A8E7}"/>
                </a:ext>
              </a:extLst>
            </p:cNvPr>
            <p:cNvSpPr txBox="1"/>
            <p:nvPr/>
          </p:nvSpPr>
          <p:spPr>
            <a:xfrm>
              <a:off x="1528259" y="805723"/>
              <a:ext cx="503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Plot(1) </a:t>
              </a:r>
              <a:r>
                <a:rPr lang="en-US" altLang="ko-KR" dirty="0" err="1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price~sqft_living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(Grid: condition, grade)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370E607-86A4-4A73-A574-5D8161FB7683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15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3015B1-2A8C-4EA1-8CDD-AE3A695F9DB5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73B21-DA8E-4FFB-B49D-36C895D76A4E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D0727E-7003-4B2C-B6C0-D39836F5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695425-5FDC-4346-A38E-2BC81DB9F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221" y="1259391"/>
            <a:ext cx="3655381" cy="3467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FD025A-311A-4382-8DFC-B03D483ECEC0}"/>
              </a:ext>
            </a:extLst>
          </p:cNvPr>
          <p:cNvGrpSpPr/>
          <p:nvPr/>
        </p:nvGrpSpPr>
        <p:grpSpPr>
          <a:xfrm>
            <a:off x="7155179" y="1259391"/>
            <a:ext cx="4069489" cy="3525850"/>
            <a:chOff x="1056279" y="157040"/>
            <a:chExt cx="5991225" cy="55626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2CD690-795C-4E9C-9F06-8810D1BB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6279" y="157040"/>
              <a:ext cx="5991225" cy="5562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ADF9DA-AAA0-4FC3-8424-128BEFC67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3550" y="760900"/>
              <a:ext cx="2028541" cy="14174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E4E448-E852-4781-94E5-DFD20FDB7F66}"/>
              </a:ext>
            </a:extLst>
          </p:cNvPr>
          <p:cNvGrpSpPr/>
          <p:nvPr/>
        </p:nvGrpSpPr>
        <p:grpSpPr>
          <a:xfrm>
            <a:off x="1505399" y="805723"/>
            <a:ext cx="1818544" cy="369332"/>
            <a:chOff x="1505399" y="805723"/>
            <a:chExt cx="181854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CA9900-4EB6-42BD-876C-BAAA6EA10922}"/>
                </a:ext>
              </a:extLst>
            </p:cNvPr>
            <p:cNvSpPr txBox="1"/>
            <p:nvPr/>
          </p:nvSpPr>
          <p:spPr>
            <a:xfrm>
              <a:off x="1528259" y="805723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Plot(1): 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총 정리</a:t>
              </a:r>
              <a:endParaRPr lang="en-US" altLang="ko-KR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CF0C513-CB28-478B-9520-833114A52032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369791-3258-4ADD-B5CB-E8B8632CA8A8}"/>
              </a:ext>
            </a:extLst>
          </p:cNvPr>
          <p:cNvSpPr/>
          <p:nvPr/>
        </p:nvSpPr>
        <p:spPr>
          <a:xfrm>
            <a:off x="1900052" y="4904509"/>
            <a:ext cx="9324617" cy="1849622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B30111-4CCC-4256-9423-1DD6A0F489E4}"/>
              </a:ext>
            </a:extLst>
          </p:cNvPr>
          <p:cNvSpPr txBox="1"/>
          <p:nvPr/>
        </p:nvSpPr>
        <p:spPr>
          <a:xfrm>
            <a:off x="2035221" y="5034979"/>
            <a:ext cx="100366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en-US" altLang="ko-KR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Bedrooms, Bathrooms, </a:t>
            </a:r>
            <a:r>
              <a:rPr lang="en-US" altLang="ko-KR" sz="1700" dirty="0" err="1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sqft_living</a:t>
            </a:r>
            <a:r>
              <a:rPr lang="en-US" altLang="ko-KR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grade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강력한 변수들이긴 하나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위의 자료만으로 설명되지 않는 가격 차이 존재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D9F589-7A9F-4E51-B920-21C9FAF3EFAA}"/>
              </a:ext>
            </a:extLst>
          </p:cNvPr>
          <p:cNvSpPr/>
          <p:nvPr/>
        </p:nvSpPr>
        <p:spPr>
          <a:xfrm>
            <a:off x="2192768" y="5598609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☞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지리적 요소</a:t>
            </a:r>
            <a:endParaRPr lang="ko-KR" altLang="en-US" dirty="0">
              <a:solidFill>
                <a:srgbClr val="FA3C7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4DEC39-2B57-432B-9CDF-3121B66DA8E9}"/>
              </a:ext>
            </a:extLst>
          </p:cNvPr>
          <p:cNvSpPr txBox="1"/>
          <p:nvPr/>
        </p:nvSpPr>
        <p:spPr>
          <a:xfrm>
            <a:off x="2035221" y="5947549"/>
            <a:ext cx="100366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이에 따라 다른 기준을 적용하여 분석해볼 필요성 대두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0B286A4-8349-4DD7-9976-AB75173DFC3A}"/>
              </a:ext>
            </a:extLst>
          </p:cNvPr>
          <p:cNvSpPr/>
          <p:nvPr/>
        </p:nvSpPr>
        <p:spPr>
          <a:xfrm>
            <a:off x="2192768" y="6264958"/>
            <a:ext cx="1331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☞ </a:t>
            </a:r>
            <a:r>
              <a:rPr lang="en-US" altLang="ko-KR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new_price</a:t>
            </a:r>
            <a:endParaRPr lang="ko-KR" altLang="en-US" dirty="0">
              <a:solidFill>
                <a:srgbClr val="FA3C7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12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 King County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ACBE89-A12B-4F41-9761-F85079606E74}"/>
              </a:ext>
            </a:extLst>
          </p:cNvPr>
          <p:cNvGrpSpPr/>
          <p:nvPr/>
        </p:nvGrpSpPr>
        <p:grpSpPr>
          <a:xfrm>
            <a:off x="1825451" y="1002059"/>
            <a:ext cx="5002069" cy="5690639"/>
            <a:chOff x="1825451" y="1002059"/>
            <a:chExt cx="5002069" cy="569063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8D3540B-F76A-42A8-AD88-F13054E8D984}"/>
                </a:ext>
              </a:extLst>
            </p:cNvPr>
            <p:cNvGrpSpPr/>
            <p:nvPr/>
          </p:nvGrpSpPr>
          <p:grpSpPr>
            <a:xfrm>
              <a:off x="1825451" y="1002059"/>
              <a:ext cx="5002069" cy="5690639"/>
              <a:chOff x="1703531" y="1002891"/>
              <a:chExt cx="5486565" cy="6101285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E9C5F266-1BDD-4C39-ACDE-FF007F752825}"/>
                  </a:ext>
                </a:extLst>
              </p:cNvPr>
              <p:cNvGrpSpPr/>
              <p:nvPr/>
            </p:nvGrpSpPr>
            <p:grpSpPr>
              <a:xfrm>
                <a:off x="1703531" y="1002891"/>
                <a:ext cx="5486565" cy="3137309"/>
                <a:chOff x="9341259" y="527233"/>
                <a:chExt cx="8001000" cy="4929085"/>
              </a:xfrm>
            </p:grpSpPr>
            <p:pic>
              <p:nvPicPr>
                <p:cNvPr id="34" name="Picture 8" descr="Us 인구분포도 이미지 검색결과">
                  <a:extLst>
                    <a:ext uri="{FF2B5EF4-FFF2-40B4-BE49-F238E27FC236}">
                      <a16:creationId xmlns:a16="http://schemas.microsoft.com/office/drawing/2014/main" id="{0067D535-1058-48F6-801E-4135DB364E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454"/>
                <a:stretch/>
              </p:blipFill>
              <p:spPr bwMode="auto">
                <a:xfrm>
                  <a:off x="9341259" y="527233"/>
                  <a:ext cx="8001000" cy="49290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A0DCE0BE-3B3A-4723-980C-50001ED2E6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40087" y="3567111"/>
                  <a:ext cx="1402172" cy="1771651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12" descr="Us 인구분포도 이미지 검색결과">
                <a:extLst>
                  <a:ext uri="{FF2B5EF4-FFF2-40B4-BE49-F238E27FC236}">
                    <a16:creationId xmlns:a16="http://schemas.microsoft.com/office/drawing/2014/main" id="{2AF20B7B-4FE8-475D-930C-CBA6DF317B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09" b="14117"/>
              <a:stretch/>
            </p:blipFill>
            <p:spPr bwMode="auto">
              <a:xfrm>
                <a:off x="1703531" y="4333460"/>
                <a:ext cx="5486565" cy="2770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366A659-459F-41FB-8B8C-1DF4D7F9C73F}"/>
                </a:ext>
              </a:extLst>
            </p:cNvPr>
            <p:cNvGrpSpPr/>
            <p:nvPr/>
          </p:nvGrpSpPr>
          <p:grpSpPr>
            <a:xfrm>
              <a:off x="5862320" y="2990849"/>
              <a:ext cx="952500" cy="933450"/>
              <a:chOff x="5862320" y="2990849"/>
              <a:chExt cx="952500" cy="93345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1197555-75F5-440F-9A74-7B4168C88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2320" y="2990849"/>
                <a:ext cx="952500" cy="9334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E33710-D228-4F0C-9B89-5D18B7CC1A15}"/>
                  </a:ext>
                </a:extLst>
              </p:cNvPr>
              <p:cNvSpPr txBox="1"/>
              <p:nvPr/>
            </p:nvSpPr>
            <p:spPr>
              <a:xfrm>
                <a:off x="6248639" y="3454292"/>
                <a:ext cx="5661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WA</a:t>
                </a: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E82F571-03EE-45C1-9C43-6602AA8F25C7}"/>
              </a:ext>
            </a:extLst>
          </p:cNvPr>
          <p:cNvSpPr txBox="1"/>
          <p:nvPr/>
        </p:nvSpPr>
        <p:spPr>
          <a:xfrm>
            <a:off x="7020560" y="1043899"/>
            <a:ext cx="4673230" cy="461665"/>
          </a:xfrm>
          <a:prstGeom prst="rect">
            <a:avLst/>
          </a:prstGeom>
          <a:noFill/>
          <a:ln w="28575">
            <a:solidFill>
              <a:srgbClr val="FA3C7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○ 사회적 특성  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with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인구분포도 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98D47D-7EDA-4BC0-AD38-64AFD1C9C875}"/>
              </a:ext>
            </a:extLst>
          </p:cNvPr>
          <p:cNvSpPr txBox="1"/>
          <p:nvPr/>
        </p:nvSpPr>
        <p:spPr>
          <a:xfrm>
            <a:off x="7002527" y="4187056"/>
            <a:ext cx="4673231" cy="461665"/>
          </a:xfrm>
          <a:prstGeom prst="rect">
            <a:avLst/>
          </a:prstGeom>
          <a:noFill/>
          <a:ln w="28575">
            <a:solidFill>
              <a:srgbClr val="FA3C7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○ 경제적 특성 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with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소득분포도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261D26-44D7-4621-A65A-65543FF1B8EB}"/>
              </a:ext>
            </a:extLst>
          </p:cNvPr>
          <p:cNvSpPr txBox="1"/>
          <p:nvPr/>
        </p:nvSpPr>
        <p:spPr>
          <a:xfrm>
            <a:off x="7288277" y="1718279"/>
            <a:ext cx="33345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☞ 인구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: 2019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년 기준 약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220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만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E724D3-68C7-4B52-9BE4-4C05363677BC}"/>
              </a:ext>
            </a:extLst>
          </p:cNvPr>
          <p:cNvSpPr txBox="1"/>
          <p:nvPr/>
        </p:nvSpPr>
        <p:spPr>
          <a:xfrm>
            <a:off x="7288277" y="2549815"/>
            <a:ext cx="219162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☞ 면적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: 5,975 km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2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85B603-8FE5-49CA-8DEE-BC1031BBDE93}"/>
              </a:ext>
            </a:extLst>
          </p:cNvPr>
          <p:cNvSpPr txBox="1"/>
          <p:nvPr/>
        </p:nvSpPr>
        <p:spPr>
          <a:xfrm>
            <a:off x="7288277" y="3046609"/>
            <a:ext cx="248497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☞ 행정중심지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시애틀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5321B-1E8A-47C1-949C-2D77C062F1A1}"/>
              </a:ext>
            </a:extLst>
          </p:cNvPr>
          <p:cNvSpPr txBox="1"/>
          <p:nvPr/>
        </p:nvSpPr>
        <p:spPr>
          <a:xfrm>
            <a:off x="7288277" y="4799881"/>
            <a:ext cx="394370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☞ 주요 산업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교육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문화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관광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제조업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44A5E1-EBBE-49AD-8EF3-F3883407C299}"/>
              </a:ext>
            </a:extLst>
          </p:cNvPr>
          <p:cNvSpPr txBox="1"/>
          <p:nvPr/>
        </p:nvSpPr>
        <p:spPr>
          <a:xfrm>
            <a:off x="7288277" y="5688635"/>
            <a:ext cx="12362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☞ 소득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0539549-9D22-4B2F-BAC2-DF1CC1C540A1}"/>
              </a:ext>
            </a:extLst>
          </p:cNvPr>
          <p:cNvSpPr txBox="1"/>
          <p:nvPr/>
        </p:nvSpPr>
        <p:spPr>
          <a:xfrm>
            <a:off x="7534498" y="2111743"/>
            <a:ext cx="20890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-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가장 가파르게 증가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0B050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F1F086-4091-42C4-A1E3-616E65A9F30C}"/>
              </a:ext>
            </a:extLst>
          </p:cNvPr>
          <p:cNvSpPr/>
          <p:nvPr/>
        </p:nvSpPr>
        <p:spPr>
          <a:xfrm>
            <a:off x="28575" y="2087396"/>
            <a:ext cx="1292225" cy="4770604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자유형 6">
            <a:extLst>
              <a:ext uri="{FF2B5EF4-FFF2-40B4-BE49-F238E27FC236}">
                <a16:creationId xmlns:a16="http://schemas.microsoft.com/office/drawing/2014/main" id="{14B19999-9DE2-4343-89B3-5E037734565C}"/>
              </a:ext>
            </a:extLst>
          </p:cNvPr>
          <p:cNvSpPr/>
          <p:nvPr/>
        </p:nvSpPr>
        <p:spPr>
          <a:xfrm>
            <a:off x="267274" y="66022"/>
            <a:ext cx="800252" cy="800252"/>
          </a:xfrm>
          <a:custGeom>
            <a:avLst/>
            <a:gdLst>
              <a:gd name="connsiteX0" fmla="*/ 1234118 w 3291840"/>
              <a:gd name="connsiteY0" fmla="*/ 3237807 h 3291840"/>
              <a:gd name="connsiteX1" fmla="*/ 2057723 w 3291840"/>
              <a:gd name="connsiteY1" fmla="*/ 3237807 h 3291840"/>
              <a:gd name="connsiteX2" fmla="*/ 1977631 w 3291840"/>
              <a:gd name="connsiteY2" fmla="*/ 3258401 h 3291840"/>
              <a:gd name="connsiteX3" fmla="*/ 1645920 w 3291840"/>
              <a:gd name="connsiteY3" fmla="*/ 3291840 h 3291840"/>
              <a:gd name="connsiteX4" fmla="*/ 1314210 w 3291840"/>
              <a:gd name="connsiteY4" fmla="*/ 3258401 h 3291840"/>
              <a:gd name="connsiteX5" fmla="*/ 2490316 w 3291840"/>
              <a:gd name="connsiteY5" fmla="*/ 2913188 h 3291840"/>
              <a:gd name="connsiteX6" fmla="*/ 2264419 w 3291840"/>
              <a:gd name="connsiteY6" fmla="*/ 3139085 h 3291840"/>
              <a:gd name="connsiteX7" fmla="*/ 1945844 w 3291840"/>
              <a:gd name="connsiteY7" fmla="*/ 3139085 h 3291840"/>
              <a:gd name="connsiteX8" fmla="*/ 1952865 w 3291840"/>
              <a:gd name="connsiteY8" fmla="*/ 3138014 h 3291840"/>
              <a:gd name="connsiteX9" fmla="*/ 2371890 w 3291840"/>
              <a:gd name="connsiteY9" fmla="*/ 2985134 h 3291840"/>
              <a:gd name="connsiteX10" fmla="*/ 801524 w 3291840"/>
              <a:gd name="connsiteY10" fmla="*/ 2913188 h 3291840"/>
              <a:gd name="connsiteX11" fmla="*/ 919951 w 3291840"/>
              <a:gd name="connsiteY11" fmla="*/ 2985134 h 3291840"/>
              <a:gd name="connsiteX12" fmla="*/ 1338975 w 3291840"/>
              <a:gd name="connsiteY12" fmla="*/ 3138014 h 3291840"/>
              <a:gd name="connsiteX13" fmla="*/ 1345997 w 3291840"/>
              <a:gd name="connsiteY13" fmla="*/ 3139085 h 3291840"/>
              <a:gd name="connsiteX14" fmla="*/ 1027421 w 3291840"/>
              <a:gd name="connsiteY14" fmla="*/ 3139085 h 3291840"/>
              <a:gd name="connsiteX15" fmla="*/ 228788 w 3291840"/>
              <a:gd name="connsiteY15" fmla="*/ 2480067 h 3291840"/>
              <a:gd name="connsiteX16" fmla="*/ 811774 w 3291840"/>
              <a:gd name="connsiteY16" fmla="*/ 3063052 h 3291840"/>
              <a:gd name="connsiteX17" fmla="*/ 725670 w 3291840"/>
              <a:gd name="connsiteY17" fmla="*/ 3010743 h 3291840"/>
              <a:gd name="connsiteX18" fmla="*/ 281097 w 3291840"/>
              <a:gd name="connsiteY18" fmla="*/ 2566170 h 3291840"/>
              <a:gd name="connsiteX19" fmla="*/ 3063052 w 3291840"/>
              <a:gd name="connsiteY19" fmla="*/ 2480066 h 3291840"/>
              <a:gd name="connsiteX20" fmla="*/ 3010743 w 3291840"/>
              <a:gd name="connsiteY20" fmla="*/ 2566170 h 3291840"/>
              <a:gd name="connsiteX21" fmla="*/ 2566170 w 3291840"/>
              <a:gd name="connsiteY21" fmla="*/ 3010743 h 3291840"/>
              <a:gd name="connsiteX22" fmla="*/ 2480066 w 3291840"/>
              <a:gd name="connsiteY22" fmla="*/ 3063053 h 3291840"/>
              <a:gd name="connsiteX23" fmla="*/ 3139085 w 3291840"/>
              <a:gd name="connsiteY23" fmla="*/ 1945843 h 3291840"/>
              <a:gd name="connsiteX24" fmla="*/ 3139085 w 3291840"/>
              <a:gd name="connsiteY24" fmla="*/ 2264419 h 3291840"/>
              <a:gd name="connsiteX25" fmla="*/ 2913188 w 3291840"/>
              <a:gd name="connsiteY25" fmla="*/ 2490317 h 3291840"/>
              <a:gd name="connsiteX26" fmla="*/ 2985134 w 3291840"/>
              <a:gd name="connsiteY26" fmla="*/ 2371890 h 3291840"/>
              <a:gd name="connsiteX27" fmla="*/ 3138014 w 3291840"/>
              <a:gd name="connsiteY27" fmla="*/ 1952865 h 3291840"/>
              <a:gd name="connsiteX28" fmla="*/ 152755 w 3291840"/>
              <a:gd name="connsiteY28" fmla="*/ 1945843 h 3291840"/>
              <a:gd name="connsiteX29" fmla="*/ 153827 w 3291840"/>
              <a:gd name="connsiteY29" fmla="*/ 1952865 h 3291840"/>
              <a:gd name="connsiteX30" fmla="*/ 306706 w 3291840"/>
              <a:gd name="connsiteY30" fmla="*/ 2371890 h 3291840"/>
              <a:gd name="connsiteX31" fmla="*/ 378652 w 3291840"/>
              <a:gd name="connsiteY31" fmla="*/ 2490317 h 3291840"/>
              <a:gd name="connsiteX32" fmla="*/ 152755 w 3291840"/>
              <a:gd name="connsiteY32" fmla="*/ 2264419 h 3291840"/>
              <a:gd name="connsiteX33" fmla="*/ 54033 w 3291840"/>
              <a:gd name="connsiteY33" fmla="*/ 1234118 h 3291840"/>
              <a:gd name="connsiteX34" fmla="*/ 54033 w 3291840"/>
              <a:gd name="connsiteY34" fmla="*/ 2057723 h 3291840"/>
              <a:gd name="connsiteX35" fmla="*/ 33439 w 3291840"/>
              <a:gd name="connsiteY35" fmla="*/ 1977631 h 3291840"/>
              <a:gd name="connsiteX36" fmla="*/ 0 w 3291840"/>
              <a:gd name="connsiteY36" fmla="*/ 1645920 h 3291840"/>
              <a:gd name="connsiteX37" fmla="*/ 33439 w 3291840"/>
              <a:gd name="connsiteY37" fmla="*/ 1314210 h 3291840"/>
              <a:gd name="connsiteX38" fmla="*/ 3237807 w 3291840"/>
              <a:gd name="connsiteY38" fmla="*/ 1234118 h 3291840"/>
              <a:gd name="connsiteX39" fmla="*/ 3258401 w 3291840"/>
              <a:gd name="connsiteY39" fmla="*/ 1314210 h 3291840"/>
              <a:gd name="connsiteX40" fmla="*/ 3291840 w 3291840"/>
              <a:gd name="connsiteY40" fmla="*/ 1645920 h 3291840"/>
              <a:gd name="connsiteX41" fmla="*/ 3258401 w 3291840"/>
              <a:gd name="connsiteY41" fmla="*/ 1977631 h 3291840"/>
              <a:gd name="connsiteX42" fmla="*/ 3237807 w 3291840"/>
              <a:gd name="connsiteY42" fmla="*/ 2057723 h 3291840"/>
              <a:gd name="connsiteX43" fmla="*/ 2913188 w 3291840"/>
              <a:gd name="connsiteY43" fmla="*/ 801524 h 3291840"/>
              <a:gd name="connsiteX44" fmla="*/ 3139085 w 3291840"/>
              <a:gd name="connsiteY44" fmla="*/ 1027421 h 3291840"/>
              <a:gd name="connsiteX45" fmla="*/ 3139085 w 3291840"/>
              <a:gd name="connsiteY45" fmla="*/ 1345997 h 3291840"/>
              <a:gd name="connsiteX46" fmla="*/ 3138014 w 3291840"/>
              <a:gd name="connsiteY46" fmla="*/ 1338975 h 3291840"/>
              <a:gd name="connsiteX47" fmla="*/ 2985134 w 3291840"/>
              <a:gd name="connsiteY47" fmla="*/ 919951 h 3291840"/>
              <a:gd name="connsiteX48" fmla="*/ 378652 w 3291840"/>
              <a:gd name="connsiteY48" fmla="*/ 801524 h 3291840"/>
              <a:gd name="connsiteX49" fmla="*/ 306706 w 3291840"/>
              <a:gd name="connsiteY49" fmla="*/ 919951 h 3291840"/>
              <a:gd name="connsiteX50" fmla="*/ 153827 w 3291840"/>
              <a:gd name="connsiteY50" fmla="*/ 1338975 h 3291840"/>
              <a:gd name="connsiteX51" fmla="*/ 152755 w 3291840"/>
              <a:gd name="connsiteY51" fmla="*/ 1345997 h 3291840"/>
              <a:gd name="connsiteX52" fmla="*/ 152755 w 3291840"/>
              <a:gd name="connsiteY52" fmla="*/ 1027421 h 3291840"/>
              <a:gd name="connsiteX53" fmla="*/ 811774 w 3291840"/>
              <a:gd name="connsiteY53" fmla="*/ 228788 h 3291840"/>
              <a:gd name="connsiteX54" fmla="*/ 228788 w 3291840"/>
              <a:gd name="connsiteY54" fmla="*/ 811774 h 3291840"/>
              <a:gd name="connsiteX55" fmla="*/ 281097 w 3291840"/>
              <a:gd name="connsiteY55" fmla="*/ 725670 h 3291840"/>
              <a:gd name="connsiteX56" fmla="*/ 725670 w 3291840"/>
              <a:gd name="connsiteY56" fmla="*/ 281097 h 3291840"/>
              <a:gd name="connsiteX57" fmla="*/ 2480066 w 3291840"/>
              <a:gd name="connsiteY57" fmla="*/ 228788 h 3291840"/>
              <a:gd name="connsiteX58" fmla="*/ 2566170 w 3291840"/>
              <a:gd name="connsiteY58" fmla="*/ 281097 h 3291840"/>
              <a:gd name="connsiteX59" fmla="*/ 3010743 w 3291840"/>
              <a:gd name="connsiteY59" fmla="*/ 725670 h 3291840"/>
              <a:gd name="connsiteX60" fmla="*/ 3063052 w 3291840"/>
              <a:gd name="connsiteY60" fmla="*/ 811774 h 3291840"/>
              <a:gd name="connsiteX61" fmla="*/ 1945843 w 3291840"/>
              <a:gd name="connsiteY61" fmla="*/ 152755 h 3291840"/>
              <a:gd name="connsiteX62" fmla="*/ 2264419 w 3291840"/>
              <a:gd name="connsiteY62" fmla="*/ 152755 h 3291840"/>
              <a:gd name="connsiteX63" fmla="*/ 2490317 w 3291840"/>
              <a:gd name="connsiteY63" fmla="*/ 378652 h 3291840"/>
              <a:gd name="connsiteX64" fmla="*/ 2371890 w 3291840"/>
              <a:gd name="connsiteY64" fmla="*/ 306706 h 3291840"/>
              <a:gd name="connsiteX65" fmla="*/ 1952865 w 3291840"/>
              <a:gd name="connsiteY65" fmla="*/ 153827 h 3291840"/>
              <a:gd name="connsiteX66" fmla="*/ 1027421 w 3291840"/>
              <a:gd name="connsiteY66" fmla="*/ 152755 h 3291840"/>
              <a:gd name="connsiteX67" fmla="*/ 1345998 w 3291840"/>
              <a:gd name="connsiteY67" fmla="*/ 152755 h 3291840"/>
              <a:gd name="connsiteX68" fmla="*/ 1338975 w 3291840"/>
              <a:gd name="connsiteY68" fmla="*/ 153827 h 3291840"/>
              <a:gd name="connsiteX69" fmla="*/ 919951 w 3291840"/>
              <a:gd name="connsiteY69" fmla="*/ 306706 h 3291840"/>
              <a:gd name="connsiteX70" fmla="*/ 801523 w 3291840"/>
              <a:gd name="connsiteY70" fmla="*/ 378653 h 3291840"/>
              <a:gd name="connsiteX71" fmla="*/ 1645920 w 3291840"/>
              <a:gd name="connsiteY71" fmla="*/ 0 h 3291840"/>
              <a:gd name="connsiteX72" fmla="*/ 1977631 w 3291840"/>
              <a:gd name="connsiteY72" fmla="*/ 33439 h 3291840"/>
              <a:gd name="connsiteX73" fmla="*/ 2057723 w 3291840"/>
              <a:gd name="connsiteY73" fmla="*/ 54033 h 3291840"/>
              <a:gd name="connsiteX74" fmla="*/ 1234118 w 3291840"/>
              <a:gd name="connsiteY74" fmla="*/ 54033 h 3291840"/>
              <a:gd name="connsiteX75" fmla="*/ 1314210 w 3291840"/>
              <a:gd name="connsiteY75" fmla="*/ 33439 h 3291840"/>
              <a:gd name="connsiteX76" fmla="*/ 1645920 w 3291840"/>
              <a:gd name="connsiteY76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1840" h="3291840">
                <a:moveTo>
                  <a:pt x="1234118" y="3237807"/>
                </a:moveTo>
                <a:lnTo>
                  <a:pt x="2057723" y="3237807"/>
                </a:lnTo>
                <a:lnTo>
                  <a:pt x="1977631" y="3258401"/>
                </a:lnTo>
                <a:cubicBezTo>
                  <a:pt x="1870485" y="3280326"/>
                  <a:pt x="1759547" y="3291840"/>
                  <a:pt x="1645920" y="3291840"/>
                </a:cubicBezTo>
                <a:cubicBezTo>
                  <a:pt x="1532293" y="3291840"/>
                  <a:pt x="1421355" y="3280326"/>
                  <a:pt x="1314210" y="3258401"/>
                </a:cubicBezTo>
                <a:close/>
                <a:moveTo>
                  <a:pt x="2490316" y="2913188"/>
                </a:moveTo>
                <a:lnTo>
                  <a:pt x="2264419" y="3139085"/>
                </a:lnTo>
                <a:lnTo>
                  <a:pt x="1945844" y="3139085"/>
                </a:lnTo>
                <a:lnTo>
                  <a:pt x="1952865" y="3138014"/>
                </a:lnTo>
                <a:cubicBezTo>
                  <a:pt x="2101584" y="3107581"/>
                  <a:pt x="2242407" y="3055473"/>
                  <a:pt x="2371890" y="2985134"/>
                </a:cubicBezTo>
                <a:close/>
                <a:moveTo>
                  <a:pt x="801524" y="2913188"/>
                </a:moveTo>
                <a:lnTo>
                  <a:pt x="919951" y="2985134"/>
                </a:lnTo>
                <a:cubicBezTo>
                  <a:pt x="1049433" y="3055473"/>
                  <a:pt x="1190256" y="3107581"/>
                  <a:pt x="1338975" y="3138014"/>
                </a:cubicBezTo>
                <a:lnTo>
                  <a:pt x="1345997" y="3139085"/>
                </a:lnTo>
                <a:lnTo>
                  <a:pt x="1027421" y="3139085"/>
                </a:lnTo>
                <a:close/>
                <a:moveTo>
                  <a:pt x="228788" y="2480067"/>
                </a:moveTo>
                <a:lnTo>
                  <a:pt x="811774" y="3063052"/>
                </a:lnTo>
                <a:lnTo>
                  <a:pt x="725670" y="3010743"/>
                </a:lnTo>
                <a:cubicBezTo>
                  <a:pt x="550543" y="2892430"/>
                  <a:pt x="399411" y="2741297"/>
                  <a:pt x="281097" y="2566170"/>
                </a:cubicBezTo>
                <a:close/>
                <a:moveTo>
                  <a:pt x="3063052" y="2480066"/>
                </a:moveTo>
                <a:lnTo>
                  <a:pt x="3010743" y="2566170"/>
                </a:lnTo>
                <a:cubicBezTo>
                  <a:pt x="2892430" y="2741297"/>
                  <a:pt x="2741297" y="2892430"/>
                  <a:pt x="2566170" y="3010743"/>
                </a:cubicBezTo>
                <a:lnTo>
                  <a:pt x="2480066" y="3063053"/>
                </a:lnTo>
                <a:close/>
                <a:moveTo>
                  <a:pt x="3139085" y="1945843"/>
                </a:moveTo>
                <a:lnTo>
                  <a:pt x="3139085" y="2264419"/>
                </a:lnTo>
                <a:lnTo>
                  <a:pt x="2913188" y="2490317"/>
                </a:lnTo>
                <a:lnTo>
                  <a:pt x="2985134" y="2371890"/>
                </a:lnTo>
                <a:cubicBezTo>
                  <a:pt x="3055473" y="2242407"/>
                  <a:pt x="3107581" y="2101584"/>
                  <a:pt x="3138014" y="1952865"/>
                </a:cubicBezTo>
                <a:close/>
                <a:moveTo>
                  <a:pt x="152755" y="1945843"/>
                </a:moveTo>
                <a:lnTo>
                  <a:pt x="153827" y="1952865"/>
                </a:lnTo>
                <a:cubicBezTo>
                  <a:pt x="184259" y="2101584"/>
                  <a:pt x="236367" y="2242407"/>
                  <a:pt x="306706" y="2371890"/>
                </a:cubicBezTo>
                <a:lnTo>
                  <a:pt x="378652" y="2490317"/>
                </a:lnTo>
                <a:lnTo>
                  <a:pt x="152755" y="2264419"/>
                </a:lnTo>
                <a:close/>
                <a:moveTo>
                  <a:pt x="54033" y="1234118"/>
                </a:moveTo>
                <a:lnTo>
                  <a:pt x="54033" y="2057723"/>
                </a:lnTo>
                <a:lnTo>
                  <a:pt x="33439" y="1977631"/>
                </a:lnTo>
                <a:cubicBezTo>
                  <a:pt x="11514" y="1870485"/>
                  <a:pt x="0" y="1759547"/>
                  <a:pt x="0" y="1645920"/>
                </a:cubicBezTo>
                <a:cubicBezTo>
                  <a:pt x="0" y="1532293"/>
                  <a:pt x="11514" y="1421355"/>
                  <a:pt x="33439" y="1314210"/>
                </a:cubicBezTo>
                <a:close/>
                <a:moveTo>
                  <a:pt x="3237807" y="1234118"/>
                </a:moveTo>
                <a:lnTo>
                  <a:pt x="3258401" y="1314210"/>
                </a:lnTo>
                <a:cubicBezTo>
                  <a:pt x="3280326" y="1421355"/>
                  <a:pt x="3291840" y="1532293"/>
                  <a:pt x="3291840" y="1645920"/>
                </a:cubicBezTo>
                <a:cubicBezTo>
                  <a:pt x="3291840" y="1759547"/>
                  <a:pt x="3280326" y="1870485"/>
                  <a:pt x="3258401" y="1977631"/>
                </a:cubicBezTo>
                <a:lnTo>
                  <a:pt x="3237807" y="2057723"/>
                </a:lnTo>
                <a:close/>
                <a:moveTo>
                  <a:pt x="2913188" y="801524"/>
                </a:moveTo>
                <a:lnTo>
                  <a:pt x="3139085" y="1027421"/>
                </a:lnTo>
                <a:lnTo>
                  <a:pt x="3139085" y="1345997"/>
                </a:lnTo>
                <a:lnTo>
                  <a:pt x="3138014" y="1338975"/>
                </a:lnTo>
                <a:cubicBezTo>
                  <a:pt x="3107581" y="1190256"/>
                  <a:pt x="3055473" y="1049433"/>
                  <a:pt x="2985134" y="919951"/>
                </a:cubicBezTo>
                <a:close/>
                <a:moveTo>
                  <a:pt x="378652" y="801524"/>
                </a:moveTo>
                <a:lnTo>
                  <a:pt x="306706" y="919951"/>
                </a:lnTo>
                <a:cubicBezTo>
                  <a:pt x="236367" y="1049433"/>
                  <a:pt x="184259" y="1190256"/>
                  <a:pt x="153827" y="1338975"/>
                </a:cubicBezTo>
                <a:lnTo>
                  <a:pt x="152755" y="1345997"/>
                </a:lnTo>
                <a:lnTo>
                  <a:pt x="152755" y="1027421"/>
                </a:lnTo>
                <a:close/>
                <a:moveTo>
                  <a:pt x="811774" y="228788"/>
                </a:moveTo>
                <a:lnTo>
                  <a:pt x="228788" y="811774"/>
                </a:lnTo>
                <a:lnTo>
                  <a:pt x="281097" y="725670"/>
                </a:lnTo>
                <a:cubicBezTo>
                  <a:pt x="399411" y="550543"/>
                  <a:pt x="550543" y="399411"/>
                  <a:pt x="725670" y="281097"/>
                </a:cubicBezTo>
                <a:close/>
                <a:moveTo>
                  <a:pt x="2480066" y="228788"/>
                </a:moveTo>
                <a:lnTo>
                  <a:pt x="2566170" y="281097"/>
                </a:lnTo>
                <a:cubicBezTo>
                  <a:pt x="2741297" y="399411"/>
                  <a:pt x="2892430" y="550543"/>
                  <a:pt x="3010743" y="725670"/>
                </a:cubicBezTo>
                <a:lnTo>
                  <a:pt x="3063052" y="811774"/>
                </a:lnTo>
                <a:close/>
                <a:moveTo>
                  <a:pt x="1945843" y="152755"/>
                </a:moveTo>
                <a:lnTo>
                  <a:pt x="2264419" y="152755"/>
                </a:lnTo>
                <a:lnTo>
                  <a:pt x="2490317" y="378652"/>
                </a:lnTo>
                <a:lnTo>
                  <a:pt x="2371890" y="306706"/>
                </a:lnTo>
                <a:cubicBezTo>
                  <a:pt x="2242407" y="236367"/>
                  <a:pt x="2101584" y="184259"/>
                  <a:pt x="1952865" y="153827"/>
                </a:cubicBezTo>
                <a:close/>
                <a:moveTo>
                  <a:pt x="1027421" y="152755"/>
                </a:moveTo>
                <a:lnTo>
                  <a:pt x="1345998" y="152755"/>
                </a:lnTo>
                <a:lnTo>
                  <a:pt x="1338975" y="153827"/>
                </a:lnTo>
                <a:cubicBezTo>
                  <a:pt x="1190256" y="184259"/>
                  <a:pt x="1049433" y="236367"/>
                  <a:pt x="919951" y="306706"/>
                </a:cubicBezTo>
                <a:lnTo>
                  <a:pt x="801523" y="378653"/>
                </a:lnTo>
                <a:close/>
                <a:moveTo>
                  <a:pt x="1645920" y="0"/>
                </a:moveTo>
                <a:cubicBezTo>
                  <a:pt x="1759547" y="0"/>
                  <a:pt x="1870485" y="11514"/>
                  <a:pt x="1977631" y="33439"/>
                </a:cubicBezTo>
                <a:lnTo>
                  <a:pt x="2057723" y="54033"/>
                </a:lnTo>
                <a:lnTo>
                  <a:pt x="1234118" y="54033"/>
                </a:lnTo>
                <a:lnTo>
                  <a:pt x="1314210" y="33439"/>
                </a:lnTo>
                <a:cubicBezTo>
                  <a:pt x="1421355" y="11514"/>
                  <a:pt x="1532293" y="0"/>
                  <a:pt x="1645920" y="0"/>
                </a:cubicBezTo>
                <a:close/>
              </a:path>
            </a:pathLst>
          </a:cu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텍스트 개체 틀 8">
            <a:extLst>
              <a:ext uri="{FF2B5EF4-FFF2-40B4-BE49-F238E27FC236}">
                <a16:creationId xmlns:a16="http://schemas.microsoft.com/office/drawing/2014/main" id="{49EEE49C-CA28-45C8-AC99-7F92096BE068}"/>
              </a:ext>
            </a:extLst>
          </p:cNvPr>
          <p:cNvSpPr txBox="1">
            <a:spLocks/>
          </p:cNvSpPr>
          <p:nvPr/>
        </p:nvSpPr>
        <p:spPr>
          <a:xfrm>
            <a:off x="382847" y="244799"/>
            <a:ext cx="583046" cy="301625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오늘밤 R" panose="02020603020101020101" pitchFamily="18" charset="-127"/>
                <a:ea typeface="210 오늘밤 R" panose="02020603020101020101" pitchFamily="18" charset="-127"/>
                <a:cs typeface="+mn-cs"/>
              </a:rPr>
              <a:t>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오늘밤 R" panose="02020603020101020101" pitchFamily="18" charset="-127"/>
              <a:ea typeface="210 오늘밤 R" panose="02020603020101020101" pitchFamily="18" charset="-127"/>
              <a:cs typeface="+mn-cs"/>
            </a:endParaRPr>
          </a:p>
        </p:txBody>
      </p:sp>
      <p:pic>
        <p:nvPicPr>
          <p:cNvPr id="62" name="그림 6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971F227-65CF-4AE9-BE08-91590599D7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0498" t="6871" r="51128" b="58551"/>
          <a:stretch/>
        </p:blipFill>
        <p:spPr>
          <a:xfrm>
            <a:off x="207577" y="76232"/>
            <a:ext cx="911543" cy="779832"/>
          </a:xfrm>
          <a:prstGeom prst="ellipse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973C8BA-C9B2-410C-847A-F7E292C122EF}"/>
              </a:ext>
            </a:extLst>
          </p:cNvPr>
          <p:cNvSpPr txBox="1"/>
          <p:nvPr/>
        </p:nvSpPr>
        <p:spPr>
          <a:xfrm>
            <a:off x="7534498" y="5211612"/>
            <a:ext cx="314220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-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보잉사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익스피디아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아마존</a:t>
            </a:r>
            <a:r>
              <a:rPr kumimoji="0" lang="en-US" altLang="ko-KR" sz="18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등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0B050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260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  <p:bldP spid="47" grpId="0"/>
      <p:bldP spid="48" grpId="0"/>
      <p:bldP spid="50" grpId="0"/>
      <p:bldP spid="51" grpId="0"/>
      <p:bldP spid="58" grpId="0"/>
      <p:bldP spid="6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30BE76-8903-4EB2-BB76-DFB146457410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6EF23D-88AA-4E6F-A16B-1808358048C0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1A6190-D718-4147-9500-B79D259D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C765E5-4702-4FA5-8451-29EC9722E03B}"/>
              </a:ext>
            </a:extLst>
          </p:cNvPr>
          <p:cNvGrpSpPr/>
          <p:nvPr/>
        </p:nvGrpSpPr>
        <p:grpSpPr>
          <a:xfrm>
            <a:off x="3200093" y="1233193"/>
            <a:ext cx="8629122" cy="4425411"/>
            <a:chOff x="1821164" y="1410244"/>
            <a:chExt cx="10151762" cy="50815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3E1C321-ED87-4680-8921-884B5EB0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1164" y="1410244"/>
              <a:ext cx="10151762" cy="508159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0D2D5DA-1F9B-471C-897F-0176ED9EA89F}"/>
                </a:ext>
              </a:extLst>
            </p:cNvPr>
            <p:cNvSpPr/>
            <p:nvPr/>
          </p:nvSpPr>
          <p:spPr>
            <a:xfrm>
              <a:off x="3451860" y="3726180"/>
              <a:ext cx="868680" cy="1363980"/>
            </a:xfrm>
            <a:prstGeom prst="rect">
              <a:avLst/>
            </a:prstGeom>
            <a:noFill/>
            <a:ln w="19050">
              <a:solidFill>
                <a:srgbClr val="D60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EBDC882-DBFA-4C7F-983C-36533611D577}"/>
                </a:ext>
              </a:extLst>
            </p:cNvPr>
            <p:cNvSpPr/>
            <p:nvPr/>
          </p:nvSpPr>
          <p:spPr>
            <a:xfrm>
              <a:off x="4206240" y="2263140"/>
              <a:ext cx="723900" cy="1240485"/>
            </a:xfrm>
            <a:prstGeom prst="rect">
              <a:avLst/>
            </a:prstGeom>
            <a:noFill/>
            <a:ln w="19050">
              <a:solidFill>
                <a:srgbClr val="D60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9B96CE-A541-4E32-838C-A0559AA410D2}"/>
                </a:ext>
              </a:extLst>
            </p:cNvPr>
            <p:cNvSpPr/>
            <p:nvPr/>
          </p:nvSpPr>
          <p:spPr>
            <a:xfrm>
              <a:off x="5206954" y="1898651"/>
              <a:ext cx="2374946" cy="3518148"/>
            </a:xfrm>
            <a:prstGeom prst="rect">
              <a:avLst/>
            </a:prstGeom>
            <a:noFill/>
            <a:ln w="19050">
              <a:solidFill>
                <a:srgbClr val="D60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E6F42BB-8AFC-4311-A226-FCDE7B427A27}"/>
                </a:ext>
              </a:extLst>
            </p:cNvPr>
            <p:cNvGrpSpPr/>
            <p:nvPr/>
          </p:nvGrpSpPr>
          <p:grpSpPr>
            <a:xfrm>
              <a:off x="8883423" y="4267199"/>
              <a:ext cx="2859354" cy="1961937"/>
              <a:chOff x="7420752" y="3345393"/>
              <a:chExt cx="4407393" cy="3024119"/>
            </a:xfrm>
          </p:grpSpPr>
          <p:pic>
            <p:nvPicPr>
              <p:cNvPr id="16" name="그림 15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0E312DAA-188D-4527-BBCF-8141FCA0E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52" y="3345393"/>
                <a:ext cx="4407393" cy="30241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43C7BA4-A825-40C5-B2EF-36C63E7447E6}"/>
                  </a:ext>
                </a:extLst>
              </p:cNvPr>
              <p:cNvSpPr/>
              <p:nvPr/>
            </p:nvSpPr>
            <p:spPr>
              <a:xfrm>
                <a:off x="8352790" y="3852697"/>
                <a:ext cx="487680" cy="65580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754D75D-27BF-46E9-A518-25010424ACFC}"/>
                  </a:ext>
                </a:extLst>
              </p:cNvPr>
              <p:cNvSpPr/>
              <p:nvPr/>
            </p:nvSpPr>
            <p:spPr>
              <a:xfrm>
                <a:off x="8009890" y="4794250"/>
                <a:ext cx="830580" cy="81731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3864338-02EB-49EE-B70E-8D7862596DAE}"/>
                  </a:ext>
                </a:extLst>
              </p:cNvPr>
              <p:cNvSpPr/>
              <p:nvPr/>
            </p:nvSpPr>
            <p:spPr>
              <a:xfrm>
                <a:off x="9795697" y="3503625"/>
                <a:ext cx="1586677" cy="258285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9167B62-7C1C-4380-A7ED-8517B4A2166C}"/>
                </a:ext>
              </a:extLst>
            </p:cNvPr>
            <p:cNvSpPr/>
            <p:nvPr/>
          </p:nvSpPr>
          <p:spPr>
            <a:xfrm>
              <a:off x="3805237" y="2496775"/>
              <a:ext cx="161925" cy="142875"/>
            </a:xfrm>
            <a:prstGeom prst="rect">
              <a:avLst/>
            </a:prstGeom>
            <a:solidFill>
              <a:srgbClr val="FA3C71"/>
            </a:solidFill>
            <a:ln w="127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C89592D-CF4F-4666-9896-4B38432A912D}"/>
                </a:ext>
              </a:extLst>
            </p:cNvPr>
            <p:cNvSpPr/>
            <p:nvPr/>
          </p:nvSpPr>
          <p:spPr>
            <a:xfrm>
              <a:off x="3443287" y="1766674"/>
              <a:ext cx="723900" cy="1240485"/>
            </a:xfrm>
            <a:prstGeom prst="rect">
              <a:avLst/>
            </a:prstGeom>
            <a:noFill/>
            <a:ln w="19050">
              <a:solidFill>
                <a:srgbClr val="D60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3A59B24-E1A5-443C-8D23-9B55FB9BC514}"/>
              </a:ext>
            </a:extLst>
          </p:cNvPr>
          <p:cNvGrpSpPr/>
          <p:nvPr/>
        </p:nvGrpSpPr>
        <p:grpSpPr>
          <a:xfrm>
            <a:off x="1505399" y="805723"/>
            <a:ext cx="3334344" cy="369332"/>
            <a:chOff x="1505399" y="805723"/>
            <a:chExt cx="3334344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9F66FF-39CD-4A5F-89A5-D10554BCCC67}"/>
                </a:ext>
              </a:extLst>
            </p:cNvPr>
            <p:cNvSpPr txBox="1"/>
            <p:nvPr/>
          </p:nvSpPr>
          <p:spPr>
            <a:xfrm>
              <a:off x="1528259" y="805723"/>
              <a:ext cx="3311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시각화 탐구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(1): Mapping price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F6D0056-3883-46F6-BB79-EAC41FDA0D4B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ECBC86-4919-4D19-AD77-0073ECD19246}"/>
              </a:ext>
            </a:extLst>
          </p:cNvPr>
          <p:cNvSpPr/>
          <p:nvPr/>
        </p:nvSpPr>
        <p:spPr>
          <a:xfrm>
            <a:off x="1616814" y="5035293"/>
            <a:ext cx="5412178" cy="1459344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5F5530-548C-42A5-8D97-5FD343B003BA}"/>
              </a:ext>
            </a:extLst>
          </p:cNvPr>
          <p:cNvSpPr txBox="1"/>
          <p:nvPr/>
        </p:nvSpPr>
        <p:spPr>
          <a:xfrm>
            <a:off x="1696256" y="5058648"/>
            <a:ext cx="492371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대도시권인 시애틀 가격이 상대적으로 낮음</a:t>
            </a:r>
            <a:endParaRPr lang="en-US" altLang="ko-KR" sz="1700" dirty="0">
              <a:solidFill>
                <a:prstClr val="black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700" dirty="0">
              <a:solidFill>
                <a:prstClr val="black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 </a:t>
            </a:r>
            <a:r>
              <a:rPr lang="ko-KR" altLang="en-US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산맥 부근에 높은 </a:t>
            </a:r>
            <a:r>
              <a:rPr lang="en-US" altLang="ko-KR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price</a:t>
            </a:r>
            <a:r>
              <a:rPr lang="ko-KR" altLang="en-US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를 가진 지역이 보임</a:t>
            </a:r>
            <a:endParaRPr lang="en-US" altLang="ko-KR" sz="1700" dirty="0">
              <a:solidFill>
                <a:prstClr val="black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700" dirty="0">
              <a:solidFill>
                <a:prstClr val="black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 </a:t>
            </a:r>
            <a:r>
              <a:rPr lang="ko-KR" altLang="en-US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하단 부근보다 상단 부분이 상대적으로 부촌임</a:t>
            </a:r>
            <a:r>
              <a:rPr lang="en-US" altLang="ko-KR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800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30BE76-8903-4EB2-BB76-DFB146457410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6EF23D-88AA-4E6F-A16B-1808358048C0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1A6190-D718-4147-9500-B79D259D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ED9442-742E-4788-B521-6B63DB175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18" y="1446785"/>
            <a:ext cx="4478525" cy="46076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BECB8C-FAEA-4D68-9E41-0C67392BDAA2}"/>
              </a:ext>
            </a:extLst>
          </p:cNvPr>
          <p:cNvSpPr/>
          <p:nvPr/>
        </p:nvSpPr>
        <p:spPr>
          <a:xfrm>
            <a:off x="6221960" y="2185260"/>
            <a:ext cx="394855" cy="3603061"/>
          </a:xfrm>
          <a:prstGeom prst="rect">
            <a:avLst/>
          </a:prstGeom>
          <a:gradFill>
            <a:gsLst>
              <a:gs pos="0">
                <a:srgbClr val="FFFF00"/>
              </a:gs>
              <a:gs pos="32000">
                <a:schemeClr val="accent4"/>
              </a:gs>
              <a:gs pos="63000">
                <a:srgbClr val="7030A0"/>
              </a:gs>
              <a:gs pos="100000">
                <a:schemeClr val="tx1"/>
              </a:gs>
            </a:gsLst>
            <a:lin ang="5400000" scaled="1"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C55953-9196-49C7-A871-A0292EE6312D}"/>
              </a:ext>
            </a:extLst>
          </p:cNvPr>
          <p:cNvSpPr txBox="1"/>
          <p:nvPr/>
        </p:nvSpPr>
        <p:spPr>
          <a:xfrm>
            <a:off x="6037221" y="1803103"/>
            <a:ext cx="90512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Sqrt living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38F3D-AFD2-4342-93BF-A57EF20E1EA4}"/>
              </a:ext>
            </a:extLst>
          </p:cNvPr>
          <p:cNvSpPr txBox="1"/>
          <p:nvPr/>
        </p:nvSpPr>
        <p:spPr>
          <a:xfrm>
            <a:off x="6650236" y="2437532"/>
            <a:ext cx="51167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3000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CA2A2C-2A90-4A78-A3BB-EF49DC8CE962}"/>
              </a:ext>
            </a:extLst>
          </p:cNvPr>
          <p:cNvSpPr txBox="1"/>
          <p:nvPr/>
        </p:nvSpPr>
        <p:spPr>
          <a:xfrm>
            <a:off x="6650236" y="3403329"/>
            <a:ext cx="51167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2000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70B724-F6E9-4311-A114-1AA9F94A0CCB}"/>
              </a:ext>
            </a:extLst>
          </p:cNvPr>
          <p:cNvSpPr txBox="1"/>
          <p:nvPr/>
        </p:nvSpPr>
        <p:spPr>
          <a:xfrm>
            <a:off x="6650236" y="4519293"/>
            <a:ext cx="51167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1000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26" name="Picture 2" descr="시애틀 대도시권 지도 이미지 검색결과">
            <a:extLst>
              <a:ext uri="{FF2B5EF4-FFF2-40B4-BE49-F238E27FC236}">
                <a16:creationId xmlns:a16="http://schemas.microsoft.com/office/drawing/2014/main" id="{07FAD4AA-256F-4CE9-AD8A-97D3E4B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550" y="2974388"/>
            <a:ext cx="3134523" cy="29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48231812-07EA-41BD-9329-58308700D403}"/>
              </a:ext>
            </a:extLst>
          </p:cNvPr>
          <p:cNvGrpSpPr/>
          <p:nvPr/>
        </p:nvGrpSpPr>
        <p:grpSpPr>
          <a:xfrm>
            <a:off x="9311292" y="4369109"/>
            <a:ext cx="2115757" cy="760432"/>
            <a:chOff x="9612630" y="4579620"/>
            <a:chExt cx="2115757" cy="76043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7022008-4CEE-4F6B-9634-730AA6DB5A1A}"/>
                </a:ext>
              </a:extLst>
            </p:cNvPr>
            <p:cNvGrpSpPr/>
            <p:nvPr/>
          </p:nvGrpSpPr>
          <p:grpSpPr>
            <a:xfrm>
              <a:off x="9612630" y="4579620"/>
              <a:ext cx="792474" cy="574675"/>
              <a:chOff x="9612630" y="4579620"/>
              <a:chExt cx="792474" cy="574675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89FB4824-90F0-42BE-A3A5-5182A10E38C6}"/>
                  </a:ext>
                </a:extLst>
              </p:cNvPr>
              <p:cNvSpPr/>
              <p:nvPr/>
            </p:nvSpPr>
            <p:spPr>
              <a:xfrm>
                <a:off x="9612630" y="4579620"/>
                <a:ext cx="295275" cy="574675"/>
              </a:xfrm>
              <a:custGeom>
                <a:avLst/>
                <a:gdLst>
                  <a:gd name="connsiteX0" fmla="*/ 57150 w 295275"/>
                  <a:gd name="connsiteY0" fmla="*/ 0 h 574675"/>
                  <a:gd name="connsiteX1" fmla="*/ 0 w 295275"/>
                  <a:gd name="connsiteY1" fmla="*/ 104775 h 574675"/>
                  <a:gd name="connsiteX2" fmla="*/ 88900 w 295275"/>
                  <a:gd name="connsiteY2" fmla="*/ 196850 h 574675"/>
                  <a:gd name="connsiteX3" fmla="*/ 136525 w 295275"/>
                  <a:gd name="connsiteY3" fmla="*/ 254000 h 574675"/>
                  <a:gd name="connsiteX4" fmla="*/ 123825 w 295275"/>
                  <a:gd name="connsiteY4" fmla="*/ 317500 h 574675"/>
                  <a:gd name="connsiteX5" fmla="*/ 76200 w 295275"/>
                  <a:gd name="connsiteY5" fmla="*/ 454025 h 574675"/>
                  <a:gd name="connsiteX6" fmla="*/ 85725 w 295275"/>
                  <a:gd name="connsiteY6" fmla="*/ 536575 h 574675"/>
                  <a:gd name="connsiteX7" fmla="*/ 174625 w 295275"/>
                  <a:gd name="connsiteY7" fmla="*/ 574675 h 574675"/>
                  <a:gd name="connsiteX8" fmla="*/ 234950 w 295275"/>
                  <a:gd name="connsiteY8" fmla="*/ 517525 h 574675"/>
                  <a:gd name="connsiteX9" fmla="*/ 241300 w 295275"/>
                  <a:gd name="connsiteY9" fmla="*/ 431800 h 574675"/>
                  <a:gd name="connsiteX10" fmla="*/ 238125 w 295275"/>
                  <a:gd name="connsiteY10" fmla="*/ 304800 h 574675"/>
                  <a:gd name="connsiteX11" fmla="*/ 269875 w 295275"/>
                  <a:gd name="connsiteY11" fmla="*/ 219075 h 574675"/>
                  <a:gd name="connsiteX12" fmla="*/ 295275 w 295275"/>
                  <a:gd name="connsiteY12" fmla="*/ 127000 h 574675"/>
                  <a:gd name="connsiteX13" fmla="*/ 212725 w 295275"/>
                  <a:gd name="connsiteY13" fmla="*/ 111125 h 574675"/>
                  <a:gd name="connsiteX14" fmla="*/ 158750 w 295275"/>
                  <a:gd name="connsiteY14" fmla="*/ 69850 h 574675"/>
                  <a:gd name="connsiteX15" fmla="*/ 165100 w 295275"/>
                  <a:gd name="connsiteY15" fmla="*/ 15875 h 574675"/>
                  <a:gd name="connsiteX16" fmla="*/ 104775 w 295275"/>
                  <a:gd name="connsiteY16" fmla="*/ 28575 h 574675"/>
                  <a:gd name="connsiteX17" fmla="*/ 57150 w 295275"/>
                  <a:gd name="connsiteY17" fmla="*/ 0 h 574675"/>
                  <a:gd name="connsiteX0" fmla="*/ 57150 w 295275"/>
                  <a:gd name="connsiteY0" fmla="*/ 0 h 574675"/>
                  <a:gd name="connsiteX1" fmla="*/ 0 w 295275"/>
                  <a:gd name="connsiteY1" fmla="*/ 104775 h 574675"/>
                  <a:gd name="connsiteX2" fmla="*/ 88900 w 295275"/>
                  <a:gd name="connsiteY2" fmla="*/ 196850 h 574675"/>
                  <a:gd name="connsiteX3" fmla="*/ 136525 w 295275"/>
                  <a:gd name="connsiteY3" fmla="*/ 254000 h 574675"/>
                  <a:gd name="connsiteX4" fmla="*/ 123825 w 295275"/>
                  <a:gd name="connsiteY4" fmla="*/ 317500 h 574675"/>
                  <a:gd name="connsiteX5" fmla="*/ 76200 w 295275"/>
                  <a:gd name="connsiteY5" fmla="*/ 454025 h 574675"/>
                  <a:gd name="connsiteX6" fmla="*/ 76200 w 295275"/>
                  <a:gd name="connsiteY6" fmla="*/ 495300 h 574675"/>
                  <a:gd name="connsiteX7" fmla="*/ 85725 w 295275"/>
                  <a:gd name="connsiteY7" fmla="*/ 536575 h 574675"/>
                  <a:gd name="connsiteX8" fmla="*/ 174625 w 295275"/>
                  <a:gd name="connsiteY8" fmla="*/ 574675 h 574675"/>
                  <a:gd name="connsiteX9" fmla="*/ 234950 w 295275"/>
                  <a:gd name="connsiteY9" fmla="*/ 517525 h 574675"/>
                  <a:gd name="connsiteX10" fmla="*/ 241300 w 295275"/>
                  <a:gd name="connsiteY10" fmla="*/ 431800 h 574675"/>
                  <a:gd name="connsiteX11" fmla="*/ 238125 w 295275"/>
                  <a:gd name="connsiteY11" fmla="*/ 304800 h 574675"/>
                  <a:gd name="connsiteX12" fmla="*/ 269875 w 295275"/>
                  <a:gd name="connsiteY12" fmla="*/ 219075 h 574675"/>
                  <a:gd name="connsiteX13" fmla="*/ 295275 w 295275"/>
                  <a:gd name="connsiteY13" fmla="*/ 127000 h 574675"/>
                  <a:gd name="connsiteX14" fmla="*/ 212725 w 295275"/>
                  <a:gd name="connsiteY14" fmla="*/ 111125 h 574675"/>
                  <a:gd name="connsiteX15" fmla="*/ 158750 w 295275"/>
                  <a:gd name="connsiteY15" fmla="*/ 69850 h 574675"/>
                  <a:gd name="connsiteX16" fmla="*/ 165100 w 295275"/>
                  <a:gd name="connsiteY16" fmla="*/ 15875 h 574675"/>
                  <a:gd name="connsiteX17" fmla="*/ 104775 w 295275"/>
                  <a:gd name="connsiteY17" fmla="*/ 28575 h 574675"/>
                  <a:gd name="connsiteX18" fmla="*/ 57150 w 295275"/>
                  <a:gd name="connsiteY18" fmla="*/ 0 h 574675"/>
                  <a:gd name="connsiteX0" fmla="*/ 57150 w 295275"/>
                  <a:gd name="connsiteY0" fmla="*/ 0 h 574675"/>
                  <a:gd name="connsiteX1" fmla="*/ 0 w 295275"/>
                  <a:gd name="connsiteY1" fmla="*/ 104775 h 574675"/>
                  <a:gd name="connsiteX2" fmla="*/ 88900 w 295275"/>
                  <a:gd name="connsiteY2" fmla="*/ 196850 h 574675"/>
                  <a:gd name="connsiteX3" fmla="*/ 136525 w 295275"/>
                  <a:gd name="connsiteY3" fmla="*/ 254000 h 574675"/>
                  <a:gd name="connsiteX4" fmla="*/ 123825 w 295275"/>
                  <a:gd name="connsiteY4" fmla="*/ 317500 h 574675"/>
                  <a:gd name="connsiteX5" fmla="*/ 76200 w 295275"/>
                  <a:gd name="connsiteY5" fmla="*/ 454025 h 574675"/>
                  <a:gd name="connsiteX6" fmla="*/ 52387 w 295275"/>
                  <a:gd name="connsiteY6" fmla="*/ 495300 h 574675"/>
                  <a:gd name="connsiteX7" fmla="*/ 85725 w 295275"/>
                  <a:gd name="connsiteY7" fmla="*/ 536575 h 574675"/>
                  <a:gd name="connsiteX8" fmla="*/ 174625 w 295275"/>
                  <a:gd name="connsiteY8" fmla="*/ 574675 h 574675"/>
                  <a:gd name="connsiteX9" fmla="*/ 234950 w 295275"/>
                  <a:gd name="connsiteY9" fmla="*/ 517525 h 574675"/>
                  <a:gd name="connsiteX10" fmla="*/ 241300 w 295275"/>
                  <a:gd name="connsiteY10" fmla="*/ 431800 h 574675"/>
                  <a:gd name="connsiteX11" fmla="*/ 238125 w 295275"/>
                  <a:gd name="connsiteY11" fmla="*/ 304800 h 574675"/>
                  <a:gd name="connsiteX12" fmla="*/ 269875 w 295275"/>
                  <a:gd name="connsiteY12" fmla="*/ 219075 h 574675"/>
                  <a:gd name="connsiteX13" fmla="*/ 295275 w 295275"/>
                  <a:gd name="connsiteY13" fmla="*/ 127000 h 574675"/>
                  <a:gd name="connsiteX14" fmla="*/ 212725 w 295275"/>
                  <a:gd name="connsiteY14" fmla="*/ 111125 h 574675"/>
                  <a:gd name="connsiteX15" fmla="*/ 158750 w 295275"/>
                  <a:gd name="connsiteY15" fmla="*/ 69850 h 574675"/>
                  <a:gd name="connsiteX16" fmla="*/ 165100 w 295275"/>
                  <a:gd name="connsiteY16" fmla="*/ 15875 h 574675"/>
                  <a:gd name="connsiteX17" fmla="*/ 104775 w 295275"/>
                  <a:gd name="connsiteY17" fmla="*/ 28575 h 574675"/>
                  <a:gd name="connsiteX18" fmla="*/ 57150 w 295275"/>
                  <a:gd name="connsiteY18" fmla="*/ 0 h 574675"/>
                  <a:gd name="connsiteX0" fmla="*/ 57150 w 295275"/>
                  <a:gd name="connsiteY0" fmla="*/ 0 h 574675"/>
                  <a:gd name="connsiteX1" fmla="*/ 0 w 295275"/>
                  <a:gd name="connsiteY1" fmla="*/ 104775 h 574675"/>
                  <a:gd name="connsiteX2" fmla="*/ 88900 w 295275"/>
                  <a:gd name="connsiteY2" fmla="*/ 196850 h 574675"/>
                  <a:gd name="connsiteX3" fmla="*/ 136525 w 295275"/>
                  <a:gd name="connsiteY3" fmla="*/ 254000 h 574675"/>
                  <a:gd name="connsiteX4" fmla="*/ 123825 w 295275"/>
                  <a:gd name="connsiteY4" fmla="*/ 317500 h 574675"/>
                  <a:gd name="connsiteX5" fmla="*/ 76200 w 295275"/>
                  <a:gd name="connsiteY5" fmla="*/ 454025 h 574675"/>
                  <a:gd name="connsiteX6" fmla="*/ 52387 w 295275"/>
                  <a:gd name="connsiteY6" fmla="*/ 495300 h 574675"/>
                  <a:gd name="connsiteX7" fmla="*/ 85725 w 295275"/>
                  <a:gd name="connsiteY7" fmla="*/ 536575 h 574675"/>
                  <a:gd name="connsiteX8" fmla="*/ 130969 w 295275"/>
                  <a:gd name="connsiteY8" fmla="*/ 552450 h 574675"/>
                  <a:gd name="connsiteX9" fmla="*/ 174625 w 295275"/>
                  <a:gd name="connsiteY9" fmla="*/ 574675 h 574675"/>
                  <a:gd name="connsiteX10" fmla="*/ 234950 w 295275"/>
                  <a:gd name="connsiteY10" fmla="*/ 517525 h 574675"/>
                  <a:gd name="connsiteX11" fmla="*/ 241300 w 295275"/>
                  <a:gd name="connsiteY11" fmla="*/ 431800 h 574675"/>
                  <a:gd name="connsiteX12" fmla="*/ 238125 w 295275"/>
                  <a:gd name="connsiteY12" fmla="*/ 304800 h 574675"/>
                  <a:gd name="connsiteX13" fmla="*/ 269875 w 295275"/>
                  <a:gd name="connsiteY13" fmla="*/ 219075 h 574675"/>
                  <a:gd name="connsiteX14" fmla="*/ 295275 w 295275"/>
                  <a:gd name="connsiteY14" fmla="*/ 127000 h 574675"/>
                  <a:gd name="connsiteX15" fmla="*/ 212725 w 295275"/>
                  <a:gd name="connsiteY15" fmla="*/ 111125 h 574675"/>
                  <a:gd name="connsiteX16" fmla="*/ 158750 w 295275"/>
                  <a:gd name="connsiteY16" fmla="*/ 69850 h 574675"/>
                  <a:gd name="connsiteX17" fmla="*/ 165100 w 295275"/>
                  <a:gd name="connsiteY17" fmla="*/ 15875 h 574675"/>
                  <a:gd name="connsiteX18" fmla="*/ 104775 w 295275"/>
                  <a:gd name="connsiteY18" fmla="*/ 28575 h 574675"/>
                  <a:gd name="connsiteX19" fmla="*/ 57150 w 295275"/>
                  <a:gd name="connsiteY19" fmla="*/ 0 h 574675"/>
                  <a:gd name="connsiteX0" fmla="*/ 57150 w 295275"/>
                  <a:gd name="connsiteY0" fmla="*/ 0 h 574675"/>
                  <a:gd name="connsiteX1" fmla="*/ 0 w 295275"/>
                  <a:gd name="connsiteY1" fmla="*/ 104775 h 574675"/>
                  <a:gd name="connsiteX2" fmla="*/ 88900 w 295275"/>
                  <a:gd name="connsiteY2" fmla="*/ 196850 h 574675"/>
                  <a:gd name="connsiteX3" fmla="*/ 136525 w 295275"/>
                  <a:gd name="connsiteY3" fmla="*/ 254000 h 574675"/>
                  <a:gd name="connsiteX4" fmla="*/ 123825 w 295275"/>
                  <a:gd name="connsiteY4" fmla="*/ 317500 h 574675"/>
                  <a:gd name="connsiteX5" fmla="*/ 76200 w 295275"/>
                  <a:gd name="connsiteY5" fmla="*/ 454025 h 574675"/>
                  <a:gd name="connsiteX6" fmla="*/ 52387 w 295275"/>
                  <a:gd name="connsiteY6" fmla="*/ 495300 h 574675"/>
                  <a:gd name="connsiteX7" fmla="*/ 85725 w 295275"/>
                  <a:gd name="connsiteY7" fmla="*/ 536575 h 574675"/>
                  <a:gd name="connsiteX8" fmla="*/ 135732 w 295275"/>
                  <a:gd name="connsiteY8" fmla="*/ 571500 h 574675"/>
                  <a:gd name="connsiteX9" fmla="*/ 174625 w 295275"/>
                  <a:gd name="connsiteY9" fmla="*/ 574675 h 574675"/>
                  <a:gd name="connsiteX10" fmla="*/ 234950 w 295275"/>
                  <a:gd name="connsiteY10" fmla="*/ 517525 h 574675"/>
                  <a:gd name="connsiteX11" fmla="*/ 241300 w 295275"/>
                  <a:gd name="connsiteY11" fmla="*/ 431800 h 574675"/>
                  <a:gd name="connsiteX12" fmla="*/ 238125 w 295275"/>
                  <a:gd name="connsiteY12" fmla="*/ 304800 h 574675"/>
                  <a:gd name="connsiteX13" fmla="*/ 269875 w 295275"/>
                  <a:gd name="connsiteY13" fmla="*/ 219075 h 574675"/>
                  <a:gd name="connsiteX14" fmla="*/ 295275 w 295275"/>
                  <a:gd name="connsiteY14" fmla="*/ 127000 h 574675"/>
                  <a:gd name="connsiteX15" fmla="*/ 212725 w 295275"/>
                  <a:gd name="connsiteY15" fmla="*/ 111125 h 574675"/>
                  <a:gd name="connsiteX16" fmla="*/ 158750 w 295275"/>
                  <a:gd name="connsiteY16" fmla="*/ 69850 h 574675"/>
                  <a:gd name="connsiteX17" fmla="*/ 165100 w 295275"/>
                  <a:gd name="connsiteY17" fmla="*/ 15875 h 574675"/>
                  <a:gd name="connsiteX18" fmla="*/ 104775 w 295275"/>
                  <a:gd name="connsiteY18" fmla="*/ 28575 h 574675"/>
                  <a:gd name="connsiteX19" fmla="*/ 57150 w 295275"/>
                  <a:gd name="connsiteY19" fmla="*/ 0 h 574675"/>
                  <a:gd name="connsiteX0" fmla="*/ 57150 w 295275"/>
                  <a:gd name="connsiteY0" fmla="*/ 0 h 574675"/>
                  <a:gd name="connsiteX1" fmla="*/ 0 w 295275"/>
                  <a:gd name="connsiteY1" fmla="*/ 104775 h 574675"/>
                  <a:gd name="connsiteX2" fmla="*/ 88900 w 295275"/>
                  <a:gd name="connsiteY2" fmla="*/ 196850 h 574675"/>
                  <a:gd name="connsiteX3" fmla="*/ 136525 w 295275"/>
                  <a:gd name="connsiteY3" fmla="*/ 254000 h 574675"/>
                  <a:gd name="connsiteX4" fmla="*/ 123825 w 295275"/>
                  <a:gd name="connsiteY4" fmla="*/ 317500 h 574675"/>
                  <a:gd name="connsiteX5" fmla="*/ 76200 w 295275"/>
                  <a:gd name="connsiteY5" fmla="*/ 454025 h 574675"/>
                  <a:gd name="connsiteX6" fmla="*/ 52387 w 295275"/>
                  <a:gd name="connsiteY6" fmla="*/ 495300 h 574675"/>
                  <a:gd name="connsiteX7" fmla="*/ 85725 w 295275"/>
                  <a:gd name="connsiteY7" fmla="*/ 536575 h 574675"/>
                  <a:gd name="connsiteX8" fmla="*/ 135732 w 295275"/>
                  <a:gd name="connsiteY8" fmla="*/ 571500 h 574675"/>
                  <a:gd name="connsiteX9" fmla="*/ 174625 w 295275"/>
                  <a:gd name="connsiteY9" fmla="*/ 574675 h 574675"/>
                  <a:gd name="connsiteX10" fmla="*/ 234950 w 295275"/>
                  <a:gd name="connsiteY10" fmla="*/ 517525 h 574675"/>
                  <a:gd name="connsiteX11" fmla="*/ 241300 w 295275"/>
                  <a:gd name="connsiteY11" fmla="*/ 431800 h 574675"/>
                  <a:gd name="connsiteX12" fmla="*/ 235744 w 295275"/>
                  <a:gd name="connsiteY12" fmla="*/ 330994 h 574675"/>
                  <a:gd name="connsiteX13" fmla="*/ 238125 w 295275"/>
                  <a:gd name="connsiteY13" fmla="*/ 304800 h 574675"/>
                  <a:gd name="connsiteX14" fmla="*/ 269875 w 295275"/>
                  <a:gd name="connsiteY14" fmla="*/ 219075 h 574675"/>
                  <a:gd name="connsiteX15" fmla="*/ 295275 w 295275"/>
                  <a:gd name="connsiteY15" fmla="*/ 127000 h 574675"/>
                  <a:gd name="connsiteX16" fmla="*/ 212725 w 295275"/>
                  <a:gd name="connsiteY16" fmla="*/ 111125 h 574675"/>
                  <a:gd name="connsiteX17" fmla="*/ 158750 w 295275"/>
                  <a:gd name="connsiteY17" fmla="*/ 69850 h 574675"/>
                  <a:gd name="connsiteX18" fmla="*/ 165100 w 295275"/>
                  <a:gd name="connsiteY18" fmla="*/ 15875 h 574675"/>
                  <a:gd name="connsiteX19" fmla="*/ 104775 w 295275"/>
                  <a:gd name="connsiteY19" fmla="*/ 28575 h 574675"/>
                  <a:gd name="connsiteX20" fmla="*/ 57150 w 295275"/>
                  <a:gd name="connsiteY20" fmla="*/ 0 h 574675"/>
                  <a:gd name="connsiteX0" fmla="*/ 57150 w 295275"/>
                  <a:gd name="connsiteY0" fmla="*/ 0 h 574675"/>
                  <a:gd name="connsiteX1" fmla="*/ 0 w 295275"/>
                  <a:gd name="connsiteY1" fmla="*/ 104775 h 574675"/>
                  <a:gd name="connsiteX2" fmla="*/ 88900 w 295275"/>
                  <a:gd name="connsiteY2" fmla="*/ 196850 h 574675"/>
                  <a:gd name="connsiteX3" fmla="*/ 136525 w 295275"/>
                  <a:gd name="connsiteY3" fmla="*/ 254000 h 574675"/>
                  <a:gd name="connsiteX4" fmla="*/ 123825 w 295275"/>
                  <a:gd name="connsiteY4" fmla="*/ 317500 h 574675"/>
                  <a:gd name="connsiteX5" fmla="*/ 76200 w 295275"/>
                  <a:gd name="connsiteY5" fmla="*/ 454025 h 574675"/>
                  <a:gd name="connsiteX6" fmla="*/ 52387 w 295275"/>
                  <a:gd name="connsiteY6" fmla="*/ 495300 h 574675"/>
                  <a:gd name="connsiteX7" fmla="*/ 85725 w 295275"/>
                  <a:gd name="connsiteY7" fmla="*/ 536575 h 574675"/>
                  <a:gd name="connsiteX8" fmla="*/ 135732 w 295275"/>
                  <a:gd name="connsiteY8" fmla="*/ 571500 h 574675"/>
                  <a:gd name="connsiteX9" fmla="*/ 174625 w 295275"/>
                  <a:gd name="connsiteY9" fmla="*/ 574675 h 574675"/>
                  <a:gd name="connsiteX10" fmla="*/ 234950 w 295275"/>
                  <a:gd name="connsiteY10" fmla="*/ 517525 h 574675"/>
                  <a:gd name="connsiteX11" fmla="*/ 241300 w 295275"/>
                  <a:gd name="connsiteY11" fmla="*/ 431800 h 574675"/>
                  <a:gd name="connsiteX12" fmla="*/ 247650 w 295275"/>
                  <a:gd name="connsiteY12" fmla="*/ 333375 h 574675"/>
                  <a:gd name="connsiteX13" fmla="*/ 238125 w 295275"/>
                  <a:gd name="connsiteY13" fmla="*/ 304800 h 574675"/>
                  <a:gd name="connsiteX14" fmla="*/ 269875 w 295275"/>
                  <a:gd name="connsiteY14" fmla="*/ 219075 h 574675"/>
                  <a:gd name="connsiteX15" fmla="*/ 295275 w 295275"/>
                  <a:gd name="connsiteY15" fmla="*/ 127000 h 574675"/>
                  <a:gd name="connsiteX16" fmla="*/ 212725 w 295275"/>
                  <a:gd name="connsiteY16" fmla="*/ 111125 h 574675"/>
                  <a:gd name="connsiteX17" fmla="*/ 158750 w 295275"/>
                  <a:gd name="connsiteY17" fmla="*/ 69850 h 574675"/>
                  <a:gd name="connsiteX18" fmla="*/ 165100 w 295275"/>
                  <a:gd name="connsiteY18" fmla="*/ 15875 h 574675"/>
                  <a:gd name="connsiteX19" fmla="*/ 104775 w 295275"/>
                  <a:gd name="connsiteY19" fmla="*/ 28575 h 574675"/>
                  <a:gd name="connsiteX20" fmla="*/ 57150 w 295275"/>
                  <a:gd name="connsiteY20" fmla="*/ 0 h 574675"/>
                  <a:gd name="connsiteX0" fmla="*/ 57150 w 295275"/>
                  <a:gd name="connsiteY0" fmla="*/ 0 h 574675"/>
                  <a:gd name="connsiteX1" fmla="*/ 0 w 295275"/>
                  <a:gd name="connsiteY1" fmla="*/ 104775 h 574675"/>
                  <a:gd name="connsiteX2" fmla="*/ 88900 w 295275"/>
                  <a:gd name="connsiteY2" fmla="*/ 196850 h 574675"/>
                  <a:gd name="connsiteX3" fmla="*/ 129381 w 295275"/>
                  <a:gd name="connsiteY3" fmla="*/ 254000 h 574675"/>
                  <a:gd name="connsiteX4" fmla="*/ 123825 w 295275"/>
                  <a:gd name="connsiteY4" fmla="*/ 317500 h 574675"/>
                  <a:gd name="connsiteX5" fmla="*/ 76200 w 295275"/>
                  <a:gd name="connsiteY5" fmla="*/ 454025 h 574675"/>
                  <a:gd name="connsiteX6" fmla="*/ 52387 w 295275"/>
                  <a:gd name="connsiteY6" fmla="*/ 495300 h 574675"/>
                  <a:gd name="connsiteX7" fmla="*/ 85725 w 295275"/>
                  <a:gd name="connsiteY7" fmla="*/ 536575 h 574675"/>
                  <a:gd name="connsiteX8" fmla="*/ 135732 w 295275"/>
                  <a:gd name="connsiteY8" fmla="*/ 571500 h 574675"/>
                  <a:gd name="connsiteX9" fmla="*/ 174625 w 295275"/>
                  <a:gd name="connsiteY9" fmla="*/ 574675 h 574675"/>
                  <a:gd name="connsiteX10" fmla="*/ 234950 w 295275"/>
                  <a:gd name="connsiteY10" fmla="*/ 517525 h 574675"/>
                  <a:gd name="connsiteX11" fmla="*/ 241300 w 295275"/>
                  <a:gd name="connsiteY11" fmla="*/ 431800 h 574675"/>
                  <a:gd name="connsiteX12" fmla="*/ 247650 w 295275"/>
                  <a:gd name="connsiteY12" fmla="*/ 333375 h 574675"/>
                  <a:gd name="connsiteX13" fmla="*/ 238125 w 295275"/>
                  <a:gd name="connsiteY13" fmla="*/ 304800 h 574675"/>
                  <a:gd name="connsiteX14" fmla="*/ 269875 w 295275"/>
                  <a:gd name="connsiteY14" fmla="*/ 219075 h 574675"/>
                  <a:gd name="connsiteX15" fmla="*/ 295275 w 295275"/>
                  <a:gd name="connsiteY15" fmla="*/ 127000 h 574675"/>
                  <a:gd name="connsiteX16" fmla="*/ 212725 w 295275"/>
                  <a:gd name="connsiteY16" fmla="*/ 111125 h 574675"/>
                  <a:gd name="connsiteX17" fmla="*/ 158750 w 295275"/>
                  <a:gd name="connsiteY17" fmla="*/ 69850 h 574675"/>
                  <a:gd name="connsiteX18" fmla="*/ 165100 w 295275"/>
                  <a:gd name="connsiteY18" fmla="*/ 15875 h 574675"/>
                  <a:gd name="connsiteX19" fmla="*/ 104775 w 295275"/>
                  <a:gd name="connsiteY19" fmla="*/ 28575 h 574675"/>
                  <a:gd name="connsiteX20" fmla="*/ 57150 w 295275"/>
                  <a:gd name="connsiteY20" fmla="*/ 0 h 574675"/>
                  <a:gd name="connsiteX0" fmla="*/ 57150 w 295275"/>
                  <a:gd name="connsiteY0" fmla="*/ 0 h 574675"/>
                  <a:gd name="connsiteX1" fmla="*/ 0 w 295275"/>
                  <a:gd name="connsiteY1" fmla="*/ 104775 h 574675"/>
                  <a:gd name="connsiteX2" fmla="*/ 88900 w 295275"/>
                  <a:gd name="connsiteY2" fmla="*/ 196850 h 574675"/>
                  <a:gd name="connsiteX3" fmla="*/ 129381 w 295275"/>
                  <a:gd name="connsiteY3" fmla="*/ 254000 h 574675"/>
                  <a:gd name="connsiteX4" fmla="*/ 123825 w 295275"/>
                  <a:gd name="connsiteY4" fmla="*/ 317500 h 574675"/>
                  <a:gd name="connsiteX5" fmla="*/ 76200 w 295275"/>
                  <a:gd name="connsiteY5" fmla="*/ 454025 h 574675"/>
                  <a:gd name="connsiteX6" fmla="*/ 52387 w 295275"/>
                  <a:gd name="connsiteY6" fmla="*/ 495300 h 574675"/>
                  <a:gd name="connsiteX7" fmla="*/ 85725 w 295275"/>
                  <a:gd name="connsiteY7" fmla="*/ 536575 h 574675"/>
                  <a:gd name="connsiteX8" fmla="*/ 135732 w 295275"/>
                  <a:gd name="connsiteY8" fmla="*/ 571500 h 574675"/>
                  <a:gd name="connsiteX9" fmla="*/ 174625 w 295275"/>
                  <a:gd name="connsiteY9" fmla="*/ 574675 h 574675"/>
                  <a:gd name="connsiteX10" fmla="*/ 234950 w 295275"/>
                  <a:gd name="connsiteY10" fmla="*/ 517525 h 574675"/>
                  <a:gd name="connsiteX11" fmla="*/ 253206 w 295275"/>
                  <a:gd name="connsiteY11" fmla="*/ 424657 h 574675"/>
                  <a:gd name="connsiteX12" fmla="*/ 247650 w 295275"/>
                  <a:gd name="connsiteY12" fmla="*/ 333375 h 574675"/>
                  <a:gd name="connsiteX13" fmla="*/ 238125 w 295275"/>
                  <a:gd name="connsiteY13" fmla="*/ 304800 h 574675"/>
                  <a:gd name="connsiteX14" fmla="*/ 269875 w 295275"/>
                  <a:gd name="connsiteY14" fmla="*/ 219075 h 574675"/>
                  <a:gd name="connsiteX15" fmla="*/ 295275 w 295275"/>
                  <a:gd name="connsiteY15" fmla="*/ 127000 h 574675"/>
                  <a:gd name="connsiteX16" fmla="*/ 212725 w 295275"/>
                  <a:gd name="connsiteY16" fmla="*/ 111125 h 574675"/>
                  <a:gd name="connsiteX17" fmla="*/ 158750 w 295275"/>
                  <a:gd name="connsiteY17" fmla="*/ 69850 h 574675"/>
                  <a:gd name="connsiteX18" fmla="*/ 165100 w 295275"/>
                  <a:gd name="connsiteY18" fmla="*/ 15875 h 574675"/>
                  <a:gd name="connsiteX19" fmla="*/ 104775 w 295275"/>
                  <a:gd name="connsiteY19" fmla="*/ 28575 h 574675"/>
                  <a:gd name="connsiteX20" fmla="*/ 57150 w 295275"/>
                  <a:gd name="connsiteY20" fmla="*/ 0 h 574675"/>
                  <a:gd name="connsiteX0" fmla="*/ 57150 w 295275"/>
                  <a:gd name="connsiteY0" fmla="*/ 0 h 574675"/>
                  <a:gd name="connsiteX1" fmla="*/ 0 w 295275"/>
                  <a:gd name="connsiteY1" fmla="*/ 104775 h 574675"/>
                  <a:gd name="connsiteX2" fmla="*/ 88900 w 295275"/>
                  <a:gd name="connsiteY2" fmla="*/ 196850 h 574675"/>
                  <a:gd name="connsiteX3" fmla="*/ 129381 w 295275"/>
                  <a:gd name="connsiteY3" fmla="*/ 254000 h 574675"/>
                  <a:gd name="connsiteX4" fmla="*/ 123825 w 295275"/>
                  <a:gd name="connsiteY4" fmla="*/ 317500 h 574675"/>
                  <a:gd name="connsiteX5" fmla="*/ 76200 w 295275"/>
                  <a:gd name="connsiteY5" fmla="*/ 454025 h 574675"/>
                  <a:gd name="connsiteX6" fmla="*/ 52387 w 295275"/>
                  <a:gd name="connsiteY6" fmla="*/ 495300 h 574675"/>
                  <a:gd name="connsiteX7" fmla="*/ 85725 w 295275"/>
                  <a:gd name="connsiteY7" fmla="*/ 536575 h 574675"/>
                  <a:gd name="connsiteX8" fmla="*/ 135732 w 295275"/>
                  <a:gd name="connsiteY8" fmla="*/ 571500 h 574675"/>
                  <a:gd name="connsiteX9" fmla="*/ 174625 w 295275"/>
                  <a:gd name="connsiteY9" fmla="*/ 574675 h 574675"/>
                  <a:gd name="connsiteX10" fmla="*/ 234950 w 295275"/>
                  <a:gd name="connsiteY10" fmla="*/ 517525 h 574675"/>
                  <a:gd name="connsiteX11" fmla="*/ 253206 w 295275"/>
                  <a:gd name="connsiteY11" fmla="*/ 424657 h 574675"/>
                  <a:gd name="connsiteX12" fmla="*/ 247650 w 295275"/>
                  <a:gd name="connsiteY12" fmla="*/ 333375 h 574675"/>
                  <a:gd name="connsiteX13" fmla="*/ 250031 w 295275"/>
                  <a:gd name="connsiteY13" fmla="*/ 302419 h 574675"/>
                  <a:gd name="connsiteX14" fmla="*/ 269875 w 295275"/>
                  <a:gd name="connsiteY14" fmla="*/ 219075 h 574675"/>
                  <a:gd name="connsiteX15" fmla="*/ 295275 w 295275"/>
                  <a:gd name="connsiteY15" fmla="*/ 127000 h 574675"/>
                  <a:gd name="connsiteX16" fmla="*/ 212725 w 295275"/>
                  <a:gd name="connsiteY16" fmla="*/ 111125 h 574675"/>
                  <a:gd name="connsiteX17" fmla="*/ 158750 w 295275"/>
                  <a:gd name="connsiteY17" fmla="*/ 69850 h 574675"/>
                  <a:gd name="connsiteX18" fmla="*/ 165100 w 295275"/>
                  <a:gd name="connsiteY18" fmla="*/ 15875 h 574675"/>
                  <a:gd name="connsiteX19" fmla="*/ 104775 w 295275"/>
                  <a:gd name="connsiteY19" fmla="*/ 28575 h 574675"/>
                  <a:gd name="connsiteX20" fmla="*/ 57150 w 295275"/>
                  <a:gd name="connsiteY20" fmla="*/ 0 h 57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5275" h="574675">
                    <a:moveTo>
                      <a:pt x="57150" y="0"/>
                    </a:moveTo>
                    <a:lnTo>
                      <a:pt x="0" y="104775"/>
                    </a:lnTo>
                    <a:lnTo>
                      <a:pt x="88900" y="196850"/>
                    </a:lnTo>
                    <a:lnTo>
                      <a:pt x="129381" y="254000"/>
                    </a:lnTo>
                    <a:lnTo>
                      <a:pt x="123825" y="317500"/>
                    </a:lnTo>
                    <a:lnTo>
                      <a:pt x="76200" y="454025"/>
                    </a:lnTo>
                    <a:lnTo>
                      <a:pt x="52387" y="495300"/>
                    </a:lnTo>
                    <a:lnTo>
                      <a:pt x="85725" y="536575"/>
                    </a:lnTo>
                    <a:lnTo>
                      <a:pt x="135732" y="571500"/>
                    </a:lnTo>
                    <a:lnTo>
                      <a:pt x="174625" y="574675"/>
                    </a:lnTo>
                    <a:lnTo>
                      <a:pt x="234950" y="517525"/>
                    </a:lnTo>
                    <a:lnTo>
                      <a:pt x="253206" y="424657"/>
                    </a:lnTo>
                    <a:cubicBezTo>
                      <a:pt x="253338" y="393569"/>
                      <a:pt x="248179" y="354542"/>
                      <a:pt x="247650" y="333375"/>
                    </a:cubicBezTo>
                    <a:cubicBezTo>
                      <a:pt x="247121" y="312208"/>
                      <a:pt x="244343" y="321072"/>
                      <a:pt x="250031" y="302419"/>
                    </a:cubicBezTo>
                    <a:lnTo>
                      <a:pt x="269875" y="219075"/>
                    </a:lnTo>
                    <a:lnTo>
                      <a:pt x="295275" y="127000"/>
                    </a:lnTo>
                    <a:lnTo>
                      <a:pt x="212725" y="111125"/>
                    </a:lnTo>
                    <a:lnTo>
                      <a:pt x="158750" y="69850"/>
                    </a:lnTo>
                    <a:lnTo>
                      <a:pt x="165100" y="15875"/>
                    </a:lnTo>
                    <a:lnTo>
                      <a:pt x="104775" y="28575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FA3C71">
                  <a:alpha val="40000"/>
                </a:srgbClr>
              </a:solidFill>
              <a:ln w="285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오른쪽 화살표 5">
                <a:extLst>
                  <a:ext uri="{FF2B5EF4-FFF2-40B4-BE49-F238E27FC236}">
                    <a16:creationId xmlns:a16="http://schemas.microsoft.com/office/drawing/2014/main" id="{4D542FAA-7376-4762-BAD0-D31FF0D34B25}"/>
                  </a:ext>
                </a:extLst>
              </p:cNvPr>
              <p:cNvSpPr/>
              <p:nvPr/>
            </p:nvSpPr>
            <p:spPr>
              <a:xfrm rot="12120274">
                <a:off x="9914224" y="4890507"/>
                <a:ext cx="490880" cy="190182"/>
              </a:xfrm>
              <a:prstGeom prst="rightArrow">
                <a:avLst/>
              </a:prstGeom>
              <a:noFill/>
              <a:ln w="38100"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51C2E-191E-4E91-8AE8-C3B3E9626B4A}"/>
                </a:ext>
              </a:extLst>
            </p:cNvPr>
            <p:cNvSpPr txBox="1"/>
            <p:nvPr/>
          </p:nvSpPr>
          <p:spPr>
            <a:xfrm>
              <a:off x="10460091" y="4878387"/>
              <a:ext cx="1268296" cy="461665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150" normalizeH="0" baseline="0" noProof="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+mn-cs"/>
                </a:rPr>
                <a:t>머서</a:t>
              </a:r>
              <a:r>
                <a:rPr kumimoji="0" lang="ko-KR" altLang="en-US" sz="24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+mn-cs"/>
                </a:rPr>
                <a:t> 아일랜드</a:t>
              </a:r>
              <a:endPara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1876789-95FC-45D3-B749-DE7DA6D4BC6A}"/>
              </a:ext>
            </a:extLst>
          </p:cNvPr>
          <p:cNvGrpSpPr/>
          <p:nvPr/>
        </p:nvGrpSpPr>
        <p:grpSpPr>
          <a:xfrm>
            <a:off x="1505399" y="805723"/>
            <a:ext cx="3902961" cy="369332"/>
            <a:chOff x="1505399" y="805723"/>
            <a:chExt cx="3902961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05E83C-C855-4EA7-A5D5-6C3902AD172A}"/>
                </a:ext>
              </a:extLst>
            </p:cNvPr>
            <p:cNvSpPr txBox="1"/>
            <p:nvPr/>
          </p:nvSpPr>
          <p:spPr>
            <a:xfrm>
              <a:off x="1528259" y="805723"/>
              <a:ext cx="3880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시각화 탐구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(1): Mapping </a:t>
              </a:r>
              <a:r>
                <a:rPr lang="en-US" altLang="ko-KR" dirty="0" err="1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sqft_living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F10860C-7B3F-4F1D-9B89-BA0FF86267EC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A7718F-8DFF-47E6-A9EE-1B395A7032CE}"/>
              </a:ext>
            </a:extLst>
          </p:cNvPr>
          <p:cNvCxnSpPr>
            <a:cxnSpLocks/>
          </p:cNvCxnSpPr>
          <p:nvPr/>
        </p:nvCxnSpPr>
        <p:spPr>
          <a:xfrm flipV="1">
            <a:off x="6217895" y="2579210"/>
            <a:ext cx="502500" cy="5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A479331-2F02-4B27-BFB9-1E56168AB66B}"/>
              </a:ext>
            </a:extLst>
          </p:cNvPr>
          <p:cNvCxnSpPr/>
          <p:nvPr/>
        </p:nvCxnSpPr>
        <p:spPr>
          <a:xfrm flipV="1">
            <a:off x="6217895" y="3550593"/>
            <a:ext cx="502500" cy="5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3E37733-5291-4A88-83D3-B8C19CA1050F}"/>
              </a:ext>
            </a:extLst>
          </p:cNvPr>
          <p:cNvCxnSpPr/>
          <p:nvPr/>
        </p:nvCxnSpPr>
        <p:spPr>
          <a:xfrm flipV="1">
            <a:off x="6212820" y="4673182"/>
            <a:ext cx="502500" cy="5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7DC0F0E-C2C2-4700-9F4D-F213C18178E6}"/>
              </a:ext>
            </a:extLst>
          </p:cNvPr>
          <p:cNvSpPr/>
          <p:nvPr/>
        </p:nvSpPr>
        <p:spPr>
          <a:xfrm>
            <a:off x="7332550" y="1538590"/>
            <a:ext cx="4395837" cy="1248369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A490A9-CE24-4AB1-8A51-C570282AA7D4}"/>
              </a:ext>
            </a:extLst>
          </p:cNvPr>
          <p:cNvSpPr txBox="1"/>
          <p:nvPr/>
        </p:nvSpPr>
        <p:spPr>
          <a:xfrm>
            <a:off x="7332551" y="1572270"/>
            <a:ext cx="43946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시애틀은 집이 넓지 않은 편</a:t>
            </a:r>
            <a:endParaRPr lang="en-US" altLang="ko-KR" sz="1700" dirty="0">
              <a:solidFill>
                <a:prstClr val="black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700" dirty="0">
              <a:solidFill>
                <a:prstClr val="black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 </a:t>
            </a:r>
            <a:r>
              <a:rPr lang="ko-KR" altLang="en-US" sz="1700" dirty="0" err="1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머서</a:t>
            </a:r>
            <a:r>
              <a:rPr lang="ko-KR" altLang="en-US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아일랜드는 집 값도 비싸고</a:t>
            </a:r>
            <a:r>
              <a:rPr lang="en-US" altLang="ko-KR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7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집도 넓음</a:t>
            </a:r>
            <a:endParaRPr lang="en-US" altLang="ko-KR" sz="1700" dirty="0">
              <a:solidFill>
                <a:prstClr val="black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(</a:t>
            </a:r>
            <a:r>
              <a:rPr lang="ko-KR" altLang="en-US" sz="15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앞 페이지 집 값 </a:t>
            </a:r>
            <a:r>
              <a:rPr lang="en-US" altLang="ko-KR" sz="15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map </a:t>
            </a:r>
            <a:r>
              <a:rPr lang="ko-KR" altLang="en-US" sz="15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참고</a:t>
            </a:r>
            <a:r>
              <a:rPr lang="en-US" altLang="ko-KR" sz="15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27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머서아일랜드 이미지 검색결과">
            <a:extLst>
              <a:ext uri="{FF2B5EF4-FFF2-40B4-BE49-F238E27FC236}">
                <a16:creationId xmlns:a16="http://schemas.microsoft.com/office/drawing/2014/main" id="{62006E5E-8044-4FC2-B8A9-67C52FB00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12" y="990888"/>
            <a:ext cx="5378903" cy="261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3015B1-2A8C-4EA1-8CDD-AE3A695F9DB5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73B21-DA8E-4FFB-B49D-36C895D76A4E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D0727E-7003-4B2C-B6C0-D39836F5B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8925F2-0F75-405D-91AE-D98456984CA9}"/>
              </a:ext>
            </a:extLst>
          </p:cNvPr>
          <p:cNvGrpSpPr/>
          <p:nvPr/>
        </p:nvGrpSpPr>
        <p:grpSpPr>
          <a:xfrm>
            <a:off x="6000751" y="813596"/>
            <a:ext cx="5457825" cy="2982542"/>
            <a:chOff x="6000751" y="813596"/>
            <a:chExt cx="5457825" cy="298254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F6C73C6-9D30-401E-9ABF-7B39A95CE642}"/>
                </a:ext>
              </a:extLst>
            </p:cNvPr>
            <p:cNvGrpSpPr/>
            <p:nvPr/>
          </p:nvGrpSpPr>
          <p:grpSpPr>
            <a:xfrm>
              <a:off x="7319963" y="1374481"/>
              <a:ext cx="3638550" cy="2421657"/>
              <a:chOff x="7319963" y="1374481"/>
              <a:chExt cx="3638550" cy="2421657"/>
            </a:xfrm>
          </p:grpSpPr>
          <p:pic>
            <p:nvPicPr>
              <p:cNvPr id="2050" name="Picture 2" descr="머서아일랜드 이미지 검색결과">
                <a:extLst>
                  <a:ext uri="{FF2B5EF4-FFF2-40B4-BE49-F238E27FC236}">
                    <a16:creationId xmlns:a16="http://schemas.microsoft.com/office/drawing/2014/main" id="{8F606C54-B372-4982-A25F-0B4B6D10DF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9963" y="1374481"/>
                <a:ext cx="3638550" cy="2421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E48982C-7279-426B-BA5D-3E47E56C00BD}"/>
                  </a:ext>
                </a:extLst>
              </p:cNvPr>
              <p:cNvSpPr/>
              <p:nvPr/>
            </p:nvSpPr>
            <p:spPr>
              <a:xfrm>
                <a:off x="7319963" y="1374481"/>
                <a:ext cx="3638550" cy="242165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 w="285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471DBC0-F6F1-4BCB-8006-CF12133C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0751" y="813596"/>
              <a:ext cx="5457825" cy="514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AEDCE5-0582-4B7C-8519-35A3C0E1309B}"/>
              </a:ext>
            </a:extLst>
          </p:cNvPr>
          <p:cNvGrpSpPr/>
          <p:nvPr/>
        </p:nvGrpSpPr>
        <p:grpSpPr>
          <a:xfrm>
            <a:off x="2307431" y="2146849"/>
            <a:ext cx="5353050" cy="3085551"/>
            <a:chOff x="1729581" y="2146849"/>
            <a:chExt cx="5353050" cy="308555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D650DF-6E7D-4BA6-BC57-EB04ED951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9581" y="2146849"/>
              <a:ext cx="5353050" cy="5810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2061E64-6732-4C88-87EE-B739C61F7BB5}"/>
                </a:ext>
              </a:extLst>
            </p:cNvPr>
            <p:cNvGrpSpPr/>
            <p:nvPr/>
          </p:nvGrpSpPr>
          <p:grpSpPr>
            <a:xfrm>
              <a:off x="2268536" y="2764560"/>
              <a:ext cx="4275139" cy="2467840"/>
              <a:chOff x="2182811" y="3756198"/>
              <a:chExt cx="4275139" cy="246784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41C108E-F98C-4B47-9DA8-1EAEA0E1E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2812" y="3757612"/>
                <a:ext cx="4275138" cy="2466426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E74C770-6FCD-41EE-929A-BA03827C8DC6}"/>
                  </a:ext>
                </a:extLst>
              </p:cNvPr>
              <p:cNvSpPr/>
              <p:nvPr/>
            </p:nvSpPr>
            <p:spPr>
              <a:xfrm>
                <a:off x="2182811" y="3756198"/>
                <a:ext cx="4275137" cy="2466426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 w="285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94413C-3583-4205-B40B-AE980691AD27}"/>
              </a:ext>
            </a:extLst>
          </p:cNvPr>
          <p:cNvGrpSpPr/>
          <p:nvPr/>
        </p:nvGrpSpPr>
        <p:grpSpPr>
          <a:xfrm>
            <a:off x="4270169" y="2925943"/>
            <a:ext cx="7703867" cy="3378196"/>
            <a:chOff x="6752431" y="4523182"/>
            <a:chExt cx="5324475" cy="233481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9CEE103-7A15-4DB4-9B20-6C46D522DF03}"/>
                </a:ext>
              </a:extLst>
            </p:cNvPr>
            <p:cNvGrpSpPr/>
            <p:nvPr/>
          </p:nvGrpSpPr>
          <p:grpSpPr>
            <a:xfrm>
              <a:off x="7319964" y="4980005"/>
              <a:ext cx="3879850" cy="1877995"/>
              <a:chOff x="7319964" y="4980005"/>
              <a:chExt cx="3879850" cy="1877995"/>
            </a:xfrm>
          </p:grpSpPr>
          <p:pic>
            <p:nvPicPr>
              <p:cNvPr id="7170" name="Picture 2" descr="머서아일랜드 이미지 검색결과">
                <a:extLst>
                  <a:ext uri="{FF2B5EF4-FFF2-40B4-BE49-F238E27FC236}">
                    <a16:creationId xmlns:a16="http://schemas.microsoft.com/office/drawing/2014/main" id="{57FC8754-C227-4DE7-9AEE-50F1D37713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933"/>
              <a:stretch/>
            </p:blipFill>
            <p:spPr bwMode="auto">
              <a:xfrm>
                <a:off x="7389813" y="4980005"/>
                <a:ext cx="3810000" cy="1849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8695B5-6B2D-4B12-9CB9-DABD6037F866}"/>
                  </a:ext>
                </a:extLst>
              </p:cNvPr>
              <p:cNvSpPr/>
              <p:nvPr/>
            </p:nvSpPr>
            <p:spPr>
              <a:xfrm>
                <a:off x="7319964" y="4980005"/>
                <a:ext cx="3879850" cy="1877995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 w="285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9A2F97D-D093-4C4A-9D24-333D81461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2431" y="4523182"/>
              <a:ext cx="5324475" cy="400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2446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3015B1-2A8C-4EA1-8CDD-AE3A695F9DB5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73B21-DA8E-4FFB-B49D-36C895D76A4E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D0727E-7003-4B2C-B6C0-D39836F5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0D9AE0-D329-4237-A15A-984FFCFBA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481" name="_x850241408" descr="EMB000071c84262">
            <a:extLst>
              <a:ext uri="{FF2B5EF4-FFF2-40B4-BE49-F238E27FC236}">
                <a16:creationId xmlns:a16="http://schemas.microsoft.com/office/drawing/2014/main" id="{C4B722E6-1514-403E-9B95-BF7A923C7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172" y="1361078"/>
            <a:ext cx="5028941" cy="50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D159A0-CC05-4886-AEBD-0C0B7EECC953}"/>
              </a:ext>
            </a:extLst>
          </p:cNvPr>
          <p:cNvSpPr txBox="1"/>
          <p:nvPr/>
        </p:nvSpPr>
        <p:spPr>
          <a:xfrm>
            <a:off x="12293516" y="3152850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B1B21C-896B-413D-B9F0-E03D157D74FE}"/>
              </a:ext>
            </a:extLst>
          </p:cNvPr>
          <p:cNvSpPr txBox="1"/>
          <p:nvPr/>
        </p:nvSpPr>
        <p:spPr>
          <a:xfrm>
            <a:off x="12293516" y="5373061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92367F-69E3-4A3C-BA76-AEE9F48EA867}"/>
              </a:ext>
            </a:extLst>
          </p:cNvPr>
          <p:cNvSpPr txBox="1"/>
          <p:nvPr/>
        </p:nvSpPr>
        <p:spPr>
          <a:xfrm>
            <a:off x="12293516" y="4170622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09E2D0-A6FD-4522-B8AA-AB01381331BC}"/>
              </a:ext>
            </a:extLst>
          </p:cNvPr>
          <p:cNvGrpSpPr/>
          <p:nvPr/>
        </p:nvGrpSpPr>
        <p:grpSpPr>
          <a:xfrm>
            <a:off x="1505399" y="805723"/>
            <a:ext cx="3735351" cy="369332"/>
            <a:chOff x="1505399" y="805723"/>
            <a:chExt cx="3735351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9486A0-5C71-4DDE-84D5-A66CD894496E}"/>
                </a:ext>
              </a:extLst>
            </p:cNvPr>
            <p:cNvSpPr txBox="1"/>
            <p:nvPr/>
          </p:nvSpPr>
          <p:spPr>
            <a:xfrm>
              <a:off x="1528259" y="805723"/>
              <a:ext cx="3712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시각화 탐구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(2): Plotting </a:t>
              </a:r>
              <a:r>
                <a:rPr lang="en-US" altLang="ko-KR" dirty="0" err="1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new_price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9856B61-E9CB-42E4-9DDC-AB09534DFB9D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C223F0-189B-41E1-A73F-2C090243B406}"/>
              </a:ext>
            </a:extLst>
          </p:cNvPr>
          <p:cNvSpPr/>
          <p:nvPr/>
        </p:nvSpPr>
        <p:spPr>
          <a:xfrm rot="5400000">
            <a:off x="7544722" y="1646219"/>
            <a:ext cx="3813464" cy="4717452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121847-0A60-4676-9FD4-5C51F4831E96}"/>
              </a:ext>
            </a:extLst>
          </p:cNvPr>
          <p:cNvSpPr txBox="1"/>
          <p:nvPr/>
        </p:nvSpPr>
        <p:spPr>
          <a:xfrm>
            <a:off x="7232879" y="2365447"/>
            <a:ext cx="47087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New Price (</a:t>
            </a:r>
            <a:r>
              <a:rPr lang="ko-KR" altLang="en-US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평당 가격</a:t>
            </a:r>
            <a:r>
              <a:rPr lang="en-US" altLang="ko-KR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= price(</a:t>
            </a: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주택 가격</a:t>
            </a: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)/(</a:t>
            </a:r>
            <a:r>
              <a:rPr lang="en-US" altLang="ko-KR" sz="17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sqft_living+sqft_lot</a:t>
            </a: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*0.5)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price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와 </a:t>
            </a:r>
            <a:r>
              <a:rPr lang="en-US" altLang="ko-KR" dirty="0" err="1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new_price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는 약한 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양의 상관관계</a:t>
            </a:r>
            <a:endParaRPr lang="en-US" altLang="ko-KR" dirty="0">
              <a:solidFill>
                <a:prstClr val="black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극단적인 값들이 보정되는 효과 존재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활용방안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집 한 채 가격은 비싸지만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평당 가격이 싸거나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 반대의 경우 존재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7DEF635E-5412-480A-AC05-5C4B064BC8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26172" y="1338428"/>
            <a:ext cx="10183180" cy="516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2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3015B1-2A8C-4EA1-8CDD-AE3A695F9DB5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73B21-DA8E-4FFB-B49D-36C895D76A4E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D0727E-7003-4B2C-B6C0-D39836F5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0D9AE0-D329-4237-A15A-984FFCFBA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481" name="_x850241408" descr="EMB000071c84262">
            <a:extLst>
              <a:ext uri="{FF2B5EF4-FFF2-40B4-BE49-F238E27FC236}">
                <a16:creationId xmlns:a16="http://schemas.microsoft.com/office/drawing/2014/main" id="{C4B722E6-1514-403E-9B95-BF7A923C7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172" y="1361078"/>
            <a:ext cx="5028941" cy="50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D159A0-CC05-4886-AEBD-0C0B7EECC953}"/>
              </a:ext>
            </a:extLst>
          </p:cNvPr>
          <p:cNvSpPr txBox="1"/>
          <p:nvPr/>
        </p:nvSpPr>
        <p:spPr>
          <a:xfrm>
            <a:off x="12293516" y="3152850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B1B21C-896B-413D-B9F0-E03D157D74FE}"/>
              </a:ext>
            </a:extLst>
          </p:cNvPr>
          <p:cNvSpPr txBox="1"/>
          <p:nvPr/>
        </p:nvSpPr>
        <p:spPr>
          <a:xfrm>
            <a:off x="12293516" y="5373061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92367F-69E3-4A3C-BA76-AEE9F48EA867}"/>
              </a:ext>
            </a:extLst>
          </p:cNvPr>
          <p:cNvSpPr txBox="1"/>
          <p:nvPr/>
        </p:nvSpPr>
        <p:spPr>
          <a:xfrm>
            <a:off x="12293516" y="4170622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1훈하얀고양이 R" panose="02020603020101020101" pitchFamily="18" charset="-127"/>
              <a:ea typeface="1훈하얀고양이 R" panose="02020603020101020101" pitchFamily="18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09E2D0-A6FD-4522-B8AA-AB01381331BC}"/>
              </a:ext>
            </a:extLst>
          </p:cNvPr>
          <p:cNvGrpSpPr/>
          <p:nvPr/>
        </p:nvGrpSpPr>
        <p:grpSpPr>
          <a:xfrm>
            <a:off x="1505399" y="805723"/>
            <a:ext cx="3735351" cy="369332"/>
            <a:chOff x="1505399" y="805723"/>
            <a:chExt cx="3735351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9486A0-5C71-4DDE-84D5-A66CD894496E}"/>
                </a:ext>
              </a:extLst>
            </p:cNvPr>
            <p:cNvSpPr txBox="1"/>
            <p:nvPr/>
          </p:nvSpPr>
          <p:spPr>
            <a:xfrm>
              <a:off x="1528259" y="805723"/>
              <a:ext cx="3712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시각화 탐구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(2): Plotting </a:t>
              </a:r>
              <a:r>
                <a:rPr lang="en-US" altLang="ko-KR" dirty="0" err="1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new_price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9856B61-E9CB-42E4-9DDC-AB09534DFB9D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C223F0-189B-41E1-A73F-2C090243B406}"/>
              </a:ext>
            </a:extLst>
          </p:cNvPr>
          <p:cNvSpPr/>
          <p:nvPr/>
        </p:nvSpPr>
        <p:spPr>
          <a:xfrm rot="5400000">
            <a:off x="7544722" y="1646219"/>
            <a:ext cx="3813464" cy="4717452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121847-0A60-4676-9FD4-5C51F4831E96}"/>
              </a:ext>
            </a:extLst>
          </p:cNvPr>
          <p:cNvSpPr txBox="1"/>
          <p:nvPr/>
        </p:nvSpPr>
        <p:spPr>
          <a:xfrm>
            <a:off x="7232879" y="2365447"/>
            <a:ext cx="47087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New Price (</a:t>
            </a:r>
            <a:r>
              <a:rPr lang="ko-KR" altLang="en-US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평당 가격</a:t>
            </a:r>
            <a:r>
              <a:rPr lang="en-US" altLang="ko-KR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= price(</a:t>
            </a: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주택 가격</a:t>
            </a: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)/(</a:t>
            </a:r>
            <a:r>
              <a:rPr lang="en-US" altLang="ko-KR" sz="17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sqft_living+sqft_lot</a:t>
            </a: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*0.5)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price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와 </a:t>
            </a:r>
            <a:r>
              <a:rPr lang="en-US" altLang="ko-KR" dirty="0" err="1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new_price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는 약한 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양의 상관관계</a:t>
            </a:r>
            <a:endParaRPr lang="en-US" altLang="ko-KR" dirty="0">
              <a:solidFill>
                <a:prstClr val="black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극단적인 값들이 보정되는 효과 존재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활용방안</a:t>
            </a:r>
            <a:endParaRPr lang="en-US" altLang="ko-KR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집 한 채 가격은 비싸지만</a:t>
            </a: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평당 가격이 싸거나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>
              <a:defRPr/>
            </a:pPr>
            <a:r>
              <a:rPr lang="en-US" altLang="ko-KR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</a:t>
            </a:r>
            <a:r>
              <a:rPr lang="ko-KR" altLang="en-US" sz="17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 반대의 경우 존재</a:t>
            </a:r>
            <a:endParaRPr lang="en-US" altLang="ko-KR" sz="17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07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(3)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3015B1-2A8C-4EA1-8CDD-AE3A695F9DB5}"/>
              </a:ext>
            </a:extLst>
          </p:cNvPr>
          <p:cNvSpPr/>
          <p:nvPr/>
        </p:nvSpPr>
        <p:spPr>
          <a:xfrm>
            <a:off x="28575" y="707950"/>
            <a:ext cx="1292225" cy="37547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73B21-DA8E-4FFB-B49D-36C895D76A4E}"/>
              </a:ext>
            </a:extLst>
          </p:cNvPr>
          <p:cNvSpPr/>
          <p:nvPr/>
        </p:nvSpPr>
        <p:spPr>
          <a:xfrm>
            <a:off x="28575" y="5232400"/>
            <a:ext cx="1292225" cy="162560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D0727E-7003-4B2C-B6C0-D39836F5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" y="46649"/>
            <a:ext cx="673211" cy="62320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6EC0308-F1A0-492B-843A-E97CF2E5C96C}"/>
              </a:ext>
            </a:extLst>
          </p:cNvPr>
          <p:cNvGrpSpPr/>
          <p:nvPr/>
        </p:nvGrpSpPr>
        <p:grpSpPr>
          <a:xfrm>
            <a:off x="1635271" y="1526858"/>
            <a:ext cx="4525225" cy="3667076"/>
            <a:chOff x="1320800" y="1860599"/>
            <a:chExt cx="4525225" cy="36670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69C156-D92E-4133-A2F3-B41591CFC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9" r="41784"/>
            <a:stretch/>
          </p:blipFill>
          <p:spPr>
            <a:xfrm>
              <a:off x="1320800" y="1888405"/>
              <a:ext cx="4525225" cy="363927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AA1295B-26FE-474D-AC85-F1FFAA394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00" b="11212"/>
            <a:stretch/>
          </p:blipFill>
          <p:spPr>
            <a:xfrm>
              <a:off x="4903050" y="1860599"/>
              <a:ext cx="942975" cy="566622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BC82805-1E84-4879-ABBF-785AA653D1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000" b="-1"/>
          <a:stretch/>
        </p:blipFill>
        <p:spPr>
          <a:xfrm>
            <a:off x="2838716" y="1271483"/>
            <a:ext cx="1981200" cy="20478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11F9D5E-95B1-44DC-8760-B64618D489EC}"/>
              </a:ext>
            </a:extLst>
          </p:cNvPr>
          <p:cNvGrpSpPr/>
          <p:nvPr/>
        </p:nvGrpSpPr>
        <p:grpSpPr>
          <a:xfrm>
            <a:off x="6647826" y="1460550"/>
            <a:ext cx="4525224" cy="3771850"/>
            <a:chOff x="7319963" y="1860599"/>
            <a:chExt cx="4525224" cy="377185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569A02-D01E-4414-9EC9-0478D341F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40" r="40895"/>
            <a:stretch/>
          </p:blipFill>
          <p:spPr>
            <a:xfrm>
              <a:off x="7319963" y="1993180"/>
              <a:ext cx="4525224" cy="363926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C5927AC-0B74-4965-B0A1-F4772E195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00" b="11212"/>
            <a:stretch/>
          </p:blipFill>
          <p:spPr>
            <a:xfrm>
              <a:off x="10902212" y="1860599"/>
              <a:ext cx="942975" cy="566622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F2C8E55-2008-4DE0-A8EB-5060AABB01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82" t="-1671" r="32167" b="95644"/>
          <a:stretch/>
        </p:blipFill>
        <p:spPr>
          <a:xfrm>
            <a:off x="8097097" y="1202401"/>
            <a:ext cx="2400300" cy="2309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AD8B71-91EF-47FF-93E9-A7C2A299C37C}"/>
              </a:ext>
            </a:extLst>
          </p:cNvPr>
          <p:cNvSpPr/>
          <p:nvPr/>
        </p:nvSpPr>
        <p:spPr>
          <a:xfrm>
            <a:off x="7755290" y="1947716"/>
            <a:ext cx="1006243" cy="1192621"/>
          </a:xfrm>
          <a:prstGeom prst="rect">
            <a:avLst/>
          </a:prstGeom>
          <a:noFill/>
          <a:ln w="19050">
            <a:solidFill>
              <a:srgbClr val="D600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C522F8-1A80-4578-876F-764AFFF589FF}"/>
              </a:ext>
            </a:extLst>
          </p:cNvPr>
          <p:cNvSpPr txBox="1"/>
          <p:nvPr/>
        </p:nvSpPr>
        <p:spPr>
          <a:xfrm>
            <a:off x="1884595" y="5491105"/>
            <a:ext cx="928845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&gt;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킹 카운티 내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부촌인 </a:t>
            </a:r>
            <a:r>
              <a:rPr lang="ko-KR" altLang="en-US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벨뷰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kumimoji="0" lang="ko-KR" altLang="en-US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머서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 아일랜드의 경우</a:t>
            </a: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집 값도 비싸고</a:t>
            </a: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평당 가격도 비싼 편이다</a:t>
            </a: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평당 가격이 비싼</a:t>
            </a: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산맥 부근의 집도 있다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D27AC2-BA5D-402C-87B1-BDE8084CF68B}"/>
              </a:ext>
            </a:extLst>
          </p:cNvPr>
          <p:cNvSpPr txBox="1"/>
          <p:nvPr/>
        </p:nvSpPr>
        <p:spPr>
          <a:xfrm>
            <a:off x="1884595" y="5234871"/>
            <a:ext cx="928845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시애틀 대도시권은 집 한 채 가격은 엄청 비싼 편은 아니었으나</a:t>
            </a: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평당 가격은 제일 높았다</a:t>
            </a: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E1BA4AD-D90F-4746-A498-068B4C90E80B}"/>
              </a:ext>
            </a:extLst>
          </p:cNvPr>
          <p:cNvGrpSpPr/>
          <p:nvPr/>
        </p:nvGrpSpPr>
        <p:grpSpPr>
          <a:xfrm>
            <a:off x="1505399" y="805723"/>
            <a:ext cx="3735351" cy="369332"/>
            <a:chOff x="1505399" y="805723"/>
            <a:chExt cx="3735351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0842D7-2DE5-4B9F-8527-EA44F876E8FF}"/>
                </a:ext>
              </a:extLst>
            </p:cNvPr>
            <p:cNvSpPr txBox="1"/>
            <p:nvPr/>
          </p:nvSpPr>
          <p:spPr>
            <a:xfrm>
              <a:off x="1528259" y="805723"/>
              <a:ext cx="3712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시각화 탐구</a:t>
              </a:r>
              <a:r>
                <a:rPr lang="en-US" altLang="ko-KR" dirty="0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(2): Plotting </a:t>
              </a:r>
              <a:r>
                <a:rPr lang="en-US" altLang="ko-KR" dirty="0" err="1">
                  <a:solidFill>
                    <a:prstClr val="black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new_price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0B732C-ECA6-48FA-8300-E2B95EB4E669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13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 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결 론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pic>
        <p:nvPicPr>
          <p:cNvPr id="53" name="그림 52" descr="지도이(가) 표시된 사진&#10;&#10;자동 생성된 설명">
            <a:extLst>
              <a:ext uri="{FF2B5EF4-FFF2-40B4-BE49-F238E27FC236}">
                <a16:creationId xmlns:a16="http://schemas.microsoft.com/office/drawing/2014/main" id="{92B3AB15-D4D9-4595-855D-A48DCB93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07" y="2625303"/>
            <a:ext cx="4407393" cy="302411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680690D-98C3-4A00-BE52-488477E20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5" r="1253"/>
          <a:stretch/>
        </p:blipFill>
        <p:spPr>
          <a:xfrm>
            <a:off x="1783079" y="2670540"/>
            <a:ext cx="2500667" cy="218239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399F627-016A-4322-9F93-22F3F8D25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271" y="2112519"/>
            <a:ext cx="4004909" cy="469194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17269-6A98-407A-A4F3-1089A143519F}"/>
              </a:ext>
            </a:extLst>
          </p:cNvPr>
          <p:cNvSpPr/>
          <p:nvPr/>
        </p:nvSpPr>
        <p:spPr>
          <a:xfrm>
            <a:off x="174533" y="6020288"/>
            <a:ext cx="1292225" cy="80025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자유형 6">
            <a:extLst>
              <a:ext uri="{FF2B5EF4-FFF2-40B4-BE49-F238E27FC236}">
                <a16:creationId xmlns:a16="http://schemas.microsoft.com/office/drawing/2014/main" id="{841EA645-E47A-4721-9C4E-ECF6D851C4C8}"/>
              </a:ext>
            </a:extLst>
          </p:cNvPr>
          <p:cNvSpPr/>
          <p:nvPr/>
        </p:nvSpPr>
        <p:spPr>
          <a:xfrm>
            <a:off x="267274" y="66022"/>
            <a:ext cx="800252" cy="800252"/>
          </a:xfrm>
          <a:custGeom>
            <a:avLst/>
            <a:gdLst>
              <a:gd name="connsiteX0" fmla="*/ 1234118 w 3291840"/>
              <a:gd name="connsiteY0" fmla="*/ 3237807 h 3291840"/>
              <a:gd name="connsiteX1" fmla="*/ 2057723 w 3291840"/>
              <a:gd name="connsiteY1" fmla="*/ 3237807 h 3291840"/>
              <a:gd name="connsiteX2" fmla="*/ 1977631 w 3291840"/>
              <a:gd name="connsiteY2" fmla="*/ 3258401 h 3291840"/>
              <a:gd name="connsiteX3" fmla="*/ 1645920 w 3291840"/>
              <a:gd name="connsiteY3" fmla="*/ 3291840 h 3291840"/>
              <a:gd name="connsiteX4" fmla="*/ 1314210 w 3291840"/>
              <a:gd name="connsiteY4" fmla="*/ 3258401 h 3291840"/>
              <a:gd name="connsiteX5" fmla="*/ 2490316 w 3291840"/>
              <a:gd name="connsiteY5" fmla="*/ 2913188 h 3291840"/>
              <a:gd name="connsiteX6" fmla="*/ 2264419 w 3291840"/>
              <a:gd name="connsiteY6" fmla="*/ 3139085 h 3291840"/>
              <a:gd name="connsiteX7" fmla="*/ 1945844 w 3291840"/>
              <a:gd name="connsiteY7" fmla="*/ 3139085 h 3291840"/>
              <a:gd name="connsiteX8" fmla="*/ 1952865 w 3291840"/>
              <a:gd name="connsiteY8" fmla="*/ 3138014 h 3291840"/>
              <a:gd name="connsiteX9" fmla="*/ 2371890 w 3291840"/>
              <a:gd name="connsiteY9" fmla="*/ 2985134 h 3291840"/>
              <a:gd name="connsiteX10" fmla="*/ 801524 w 3291840"/>
              <a:gd name="connsiteY10" fmla="*/ 2913188 h 3291840"/>
              <a:gd name="connsiteX11" fmla="*/ 919951 w 3291840"/>
              <a:gd name="connsiteY11" fmla="*/ 2985134 h 3291840"/>
              <a:gd name="connsiteX12" fmla="*/ 1338975 w 3291840"/>
              <a:gd name="connsiteY12" fmla="*/ 3138014 h 3291840"/>
              <a:gd name="connsiteX13" fmla="*/ 1345997 w 3291840"/>
              <a:gd name="connsiteY13" fmla="*/ 3139085 h 3291840"/>
              <a:gd name="connsiteX14" fmla="*/ 1027421 w 3291840"/>
              <a:gd name="connsiteY14" fmla="*/ 3139085 h 3291840"/>
              <a:gd name="connsiteX15" fmla="*/ 228788 w 3291840"/>
              <a:gd name="connsiteY15" fmla="*/ 2480067 h 3291840"/>
              <a:gd name="connsiteX16" fmla="*/ 811774 w 3291840"/>
              <a:gd name="connsiteY16" fmla="*/ 3063052 h 3291840"/>
              <a:gd name="connsiteX17" fmla="*/ 725670 w 3291840"/>
              <a:gd name="connsiteY17" fmla="*/ 3010743 h 3291840"/>
              <a:gd name="connsiteX18" fmla="*/ 281097 w 3291840"/>
              <a:gd name="connsiteY18" fmla="*/ 2566170 h 3291840"/>
              <a:gd name="connsiteX19" fmla="*/ 3063052 w 3291840"/>
              <a:gd name="connsiteY19" fmla="*/ 2480066 h 3291840"/>
              <a:gd name="connsiteX20" fmla="*/ 3010743 w 3291840"/>
              <a:gd name="connsiteY20" fmla="*/ 2566170 h 3291840"/>
              <a:gd name="connsiteX21" fmla="*/ 2566170 w 3291840"/>
              <a:gd name="connsiteY21" fmla="*/ 3010743 h 3291840"/>
              <a:gd name="connsiteX22" fmla="*/ 2480066 w 3291840"/>
              <a:gd name="connsiteY22" fmla="*/ 3063053 h 3291840"/>
              <a:gd name="connsiteX23" fmla="*/ 3139085 w 3291840"/>
              <a:gd name="connsiteY23" fmla="*/ 1945843 h 3291840"/>
              <a:gd name="connsiteX24" fmla="*/ 3139085 w 3291840"/>
              <a:gd name="connsiteY24" fmla="*/ 2264419 h 3291840"/>
              <a:gd name="connsiteX25" fmla="*/ 2913188 w 3291840"/>
              <a:gd name="connsiteY25" fmla="*/ 2490317 h 3291840"/>
              <a:gd name="connsiteX26" fmla="*/ 2985134 w 3291840"/>
              <a:gd name="connsiteY26" fmla="*/ 2371890 h 3291840"/>
              <a:gd name="connsiteX27" fmla="*/ 3138014 w 3291840"/>
              <a:gd name="connsiteY27" fmla="*/ 1952865 h 3291840"/>
              <a:gd name="connsiteX28" fmla="*/ 152755 w 3291840"/>
              <a:gd name="connsiteY28" fmla="*/ 1945843 h 3291840"/>
              <a:gd name="connsiteX29" fmla="*/ 153827 w 3291840"/>
              <a:gd name="connsiteY29" fmla="*/ 1952865 h 3291840"/>
              <a:gd name="connsiteX30" fmla="*/ 306706 w 3291840"/>
              <a:gd name="connsiteY30" fmla="*/ 2371890 h 3291840"/>
              <a:gd name="connsiteX31" fmla="*/ 378652 w 3291840"/>
              <a:gd name="connsiteY31" fmla="*/ 2490317 h 3291840"/>
              <a:gd name="connsiteX32" fmla="*/ 152755 w 3291840"/>
              <a:gd name="connsiteY32" fmla="*/ 2264419 h 3291840"/>
              <a:gd name="connsiteX33" fmla="*/ 54033 w 3291840"/>
              <a:gd name="connsiteY33" fmla="*/ 1234118 h 3291840"/>
              <a:gd name="connsiteX34" fmla="*/ 54033 w 3291840"/>
              <a:gd name="connsiteY34" fmla="*/ 2057723 h 3291840"/>
              <a:gd name="connsiteX35" fmla="*/ 33439 w 3291840"/>
              <a:gd name="connsiteY35" fmla="*/ 1977631 h 3291840"/>
              <a:gd name="connsiteX36" fmla="*/ 0 w 3291840"/>
              <a:gd name="connsiteY36" fmla="*/ 1645920 h 3291840"/>
              <a:gd name="connsiteX37" fmla="*/ 33439 w 3291840"/>
              <a:gd name="connsiteY37" fmla="*/ 1314210 h 3291840"/>
              <a:gd name="connsiteX38" fmla="*/ 3237807 w 3291840"/>
              <a:gd name="connsiteY38" fmla="*/ 1234118 h 3291840"/>
              <a:gd name="connsiteX39" fmla="*/ 3258401 w 3291840"/>
              <a:gd name="connsiteY39" fmla="*/ 1314210 h 3291840"/>
              <a:gd name="connsiteX40" fmla="*/ 3291840 w 3291840"/>
              <a:gd name="connsiteY40" fmla="*/ 1645920 h 3291840"/>
              <a:gd name="connsiteX41" fmla="*/ 3258401 w 3291840"/>
              <a:gd name="connsiteY41" fmla="*/ 1977631 h 3291840"/>
              <a:gd name="connsiteX42" fmla="*/ 3237807 w 3291840"/>
              <a:gd name="connsiteY42" fmla="*/ 2057723 h 3291840"/>
              <a:gd name="connsiteX43" fmla="*/ 2913188 w 3291840"/>
              <a:gd name="connsiteY43" fmla="*/ 801524 h 3291840"/>
              <a:gd name="connsiteX44" fmla="*/ 3139085 w 3291840"/>
              <a:gd name="connsiteY44" fmla="*/ 1027421 h 3291840"/>
              <a:gd name="connsiteX45" fmla="*/ 3139085 w 3291840"/>
              <a:gd name="connsiteY45" fmla="*/ 1345997 h 3291840"/>
              <a:gd name="connsiteX46" fmla="*/ 3138014 w 3291840"/>
              <a:gd name="connsiteY46" fmla="*/ 1338975 h 3291840"/>
              <a:gd name="connsiteX47" fmla="*/ 2985134 w 3291840"/>
              <a:gd name="connsiteY47" fmla="*/ 919951 h 3291840"/>
              <a:gd name="connsiteX48" fmla="*/ 378652 w 3291840"/>
              <a:gd name="connsiteY48" fmla="*/ 801524 h 3291840"/>
              <a:gd name="connsiteX49" fmla="*/ 306706 w 3291840"/>
              <a:gd name="connsiteY49" fmla="*/ 919951 h 3291840"/>
              <a:gd name="connsiteX50" fmla="*/ 153827 w 3291840"/>
              <a:gd name="connsiteY50" fmla="*/ 1338975 h 3291840"/>
              <a:gd name="connsiteX51" fmla="*/ 152755 w 3291840"/>
              <a:gd name="connsiteY51" fmla="*/ 1345997 h 3291840"/>
              <a:gd name="connsiteX52" fmla="*/ 152755 w 3291840"/>
              <a:gd name="connsiteY52" fmla="*/ 1027421 h 3291840"/>
              <a:gd name="connsiteX53" fmla="*/ 811774 w 3291840"/>
              <a:gd name="connsiteY53" fmla="*/ 228788 h 3291840"/>
              <a:gd name="connsiteX54" fmla="*/ 228788 w 3291840"/>
              <a:gd name="connsiteY54" fmla="*/ 811774 h 3291840"/>
              <a:gd name="connsiteX55" fmla="*/ 281097 w 3291840"/>
              <a:gd name="connsiteY55" fmla="*/ 725670 h 3291840"/>
              <a:gd name="connsiteX56" fmla="*/ 725670 w 3291840"/>
              <a:gd name="connsiteY56" fmla="*/ 281097 h 3291840"/>
              <a:gd name="connsiteX57" fmla="*/ 2480066 w 3291840"/>
              <a:gd name="connsiteY57" fmla="*/ 228788 h 3291840"/>
              <a:gd name="connsiteX58" fmla="*/ 2566170 w 3291840"/>
              <a:gd name="connsiteY58" fmla="*/ 281097 h 3291840"/>
              <a:gd name="connsiteX59" fmla="*/ 3010743 w 3291840"/>
              <a:gd name="connsiteY59" fmla="*/ 725670 h 3291840"/>
              <a:gd name="connsiteX60" fmla="*/ 3063052 w 3291840"/>
              <a:gd name="connsiteY60" fmla="*/ 811774 h 3291840"/>
              <a:gd name="connsiteX61" fmla="*/ 1945843 w 3291840"/>
              <a:gd name="connsiteY61" fmla="*/ 152755 h 3291840"/>
              <a:gd name="connsiteX62" fmla="*/ 2264419 w 3291840"/>
              <a:gd name="connsiteY62" fmla="*/ 152755 h 3291840"/>
              <a:gd name="connsiteX63" fmla="*/ 2490317 w 3291840"/>
              <a:gd name="connsiteY63" fmla="*/ 378652 h 3291840"/>
              <a:gd name="connsiteX64" fmla="*/ 2371890 w 3291840"/>
              <a:gd name="connsiteY64" fmla="*/ 306706 h 3291840"/>
              <a:gd name="connsiteX65" fmla="*/ 1952865 w 3291840"/>
              <a:gd name="connsiteY65" fmla="*/ 153827 h 3291840"/>
              <a:gd name="connsiteX66" fmla="*/ 1027421 w 3291840"/>
              <a:gd name="connsiteY66" fmla="*/ 152755 h 3291840"/>
              <a:gd name="connsiteX67" fmla="*/ 1345998 w 3291840"/>
              <a:gd name="connsiteY67" fmla="*/ 152755 h 3291840"/>
              <a:gd name="connsiteX68" fmla="*/ 1338975 w 3291840"/>
              <a:gd name="connsiteY68" fmla="*/ 153827 h 3291840"/>
              <a:gd name="connsiteX69" fmla="*/ 919951 w 3291840"/>
              <a:gd name="connsiteY69" fmla="*/ 306706 h 3291840"/>
              <a:gd name="connsiteX70" fmla="*/ 801523 w 3291840"/>
              <a:gd name="connsiteY70" fmla="*/ 378653 h 3291840"/>
              <a:gd name="connsiteX71" fmla="*/ 1645920 w 3291840"/>
              <a:gd name="connsiteY71" fmla="*/ 0 h 3291840"/>
              <a:gd name="connsiteX72" fmla="*/ 1977631 w 3291840"/>
              <a:gd name="connsiteY72" fmla="*/ 33439 h 3291840"/>
              <a:gd name="connsiteX73" fmla="*/ 2057723 w 3291840"/>
              <a:gd name="connsiteY73" fmla="*/ 54033 h 3291840"/>
              <a:gd name="connsiteX74" fmla="*/ 1234118 w 3291840"/>
              <a:gd name="connsiteY74" fmla="*/ 54033 h 3291840"/>
              <a:gd name="connsiteX75" fmla="*/ 1314210 w 3291840"/>
              <a:gd name="connsiteY75" fmla="*/ 33439 h 3291840"/>
              <a:gd name="connsiteX76" fmla="*/ 1645920 w 3291840"/>
              <a:gd name="connsiteY76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1840" h="3291840">
                <a:moveTo>
                  <a:pt x="1234118" y="3237807"/>
                </a:moveTo>
                <a:lnTo>
                  <a:pt x="2057723" y="3237807"/>
                </a:lnTo>
                <a:lnTo>
                  <a:pt x="1977631" y="3258401"/>
                </a:lnTo>
                <a:cubicBezTo>
                  <a:pt x="1870485" y="3280326"/>
                  <a:pt x="1759547" y="3291840"/>
                  <a:pt x="1645920" y="3291840"/>
                </a:cubicBezTo>
                <a:cubicBezTo>
                  <a:pt x="1532293" y="3291840"/>
                  <a:pt x="1421355" y="3280326"/>
                  <a:pt x="1314210" y="3258401"/>
                </a:cubicBezTo>
                <a:close/>
                <a:moveTo>
                  <a:pt x="2490316" y="2913188"/>
                </a:moveTo>
                <a:lnTo>
                  <a:pt x="2264419" y="3139085"/>
                </a:lnTo>
                <a:lnTo>
                  <a:pt x="1945844" y="3139085"/>
                </a:lnTo>
                <a:lnTo>
                  <a:pt x="1952865" y="3138014"/>
                </a:lnTo>
                <a:cubicBezTo>
                  <a:pt x="2101584" y="3107581"/>
                  <a:pt x="2242407" y="3055473"/>
                  <a:pt x="2371890" y="2985134"/>
                </a:cubicBezTo>
                <a:close/>
                <a:moveTo>
                  <a:pt x="801524" y="2913188"/>
                </a:moveTo>
                <a:lnTo>
                  <a:pt x="919951" y="2985134"/>
                </a:lnTo>
                <a:cubicBezTo>
                  <a:pt x="1049433" y="3055473"/>
                  <a:pt x="1190256" y="3107581"/>
                  <a:pt x="1338975" y="3138014"/>
                </a:cubicBezTo>
                <a:lnTo>
                  <a:pt x="1345997" y="3139085"/>
                </a:lnTo>
                <a:lnTo>
                  <a:pt x="1027421" y="3139085"/>
                </a:lnTo>
                <a:close/>
                <a:moveTo>
                  <a:pt x="228788" y="2480067"/>
                </a:moveTo>
                <a:lnTo>
                  <a:pt x="811774" y="3063052"/>
                </a:lnTo>
                <a:lnTo>
                  <a:pt x="725670" y="3010743"/>
                </a:lnTo>
                <a:cubicBezTo>
                  <a:pt x="550543" y="2892430"/>
                  <a:pt x="399411" y="2741297"/>
                  <a:pt x="281097" y="2566170"/>
                </a:cubicBezTo>
                <a:close/>
                <a:moveTo>
                  <a:pt x="3063052" y="2480066"/>
                </a:moveTo>
                <a:lnTo>
                  <a:pt x="3010743" y="2566170"/>
                </a:lnTo>
                <a:cubicBezTo>
                  <a:pt x="2892430" y="2741297"/>
                  <a:pt x="2741297" y="2892430"/>
                  <a:pt x="2566170" y="3010743"/>
                </a:cubicBezTo>
                <a:lnTo>
                  <a:pt x="2480066" y="3063053"/>
                </a:lnTo>
                <a:close/>
                <a:moveTo>
                  <a:pt x="3139085" y="1945843"/>
                </a:moveTo>
                <a:lnTo>
                  <a:pt x="3139085" y="2264419"/>
                </a:lnTo>
                <a:lnTo>
                  <a:pt x="2913188" y="2490317"/>
                </a:lnTo>
                <a:lnTo>
                  <a:pt x="2985134" y="2371890"/>
                </a:lnTo>
                <a:cubicBezTo>
                  <a:pt x="3055473" y="2242407"/>
                  <a:pt x="3107581" y="2101584"/>
                  <a:pt x="3138014" y="1952865"/>
                </a:cubicBezTo>
                <a:close/>
                <a:moveTo>
                  <a:pt x="152755" y="1945843"/>
                </a:moveTo>
                <a:lnTo>
                  <a:pt x="153827" y="1952865"/>
                </a:lnTo>
                <a:cubicBezTo>
                  <a:pt x="184259" y="2101584"/>
                  <a:pt x="236367" y="2242407"/>
                  <a:pt x="306706" y="2371890"/>
                </a:cubicBezTo>
                <a:lnTo>
                  <a:pt x="378652" y="2490317"/>
                </a:lnTo>
                <a:lnTo>
                  <a:pt x="152755" y="2264419"/>
                </a:lnTo>
                <a:close/>
                <a:moveTo>
                  <a:pt x="54033" y="1234118"/>
                </a:moveTo>
                <a:lnTo>
                  <a:pt x="54033" y="2057723"/>
                </a:lnTo>
                <a:lnTo>
                  <a:pt x="33439" y="1977631"/>
                </a:lnTo>
                <a:cubicBezTo>
                  <a:pt x="11514" y="1870485"/>
                  <a:pt x="0" y="1759547"/>
                  <a:pt x="0" y="1645920"/>
                </a:cubicBezTo>
                <a:cubicBezTo>
                  <a:pt x="0" y="1532293"/>
                  <a:pt x="11514" y="1421355"/>
                  <a:pt x="33439" y="1314210"/>
                </a:cubicBezTo>
                <a:close/>
                <a:moveTo>
                  <a:pt x="3237807" y="1234118"/>
                </a:moveTo>
                <a:lnTo>
                  <a:pt x="3258401" y="1314210"/>
                </a:lnTo>
                <a:cubicBezTo>
                  <a:pt x="3280326" y="1421355"/>
                  <a:pt x="3291840" y="1532293"/>
                  <a:pt x="3291840" y="1645920"/>
                </a:cubicBezTo>
                <a:cubicBezTo>
                  <a:pt x="3291840" y="1759547"/>
                  <a:pt x="3280326" y="1870485"/>
                  <a:pt x="3258401" y="1977631"/>
                </a:cubicBezTo>
                <a:lnTo>
                  <a:pt x="3237807" y="2057723"/>
                </a:lnTo>
                <a:close/>
                <a:moveTo>
                  <a:pt x="2913188" y="801524"/>
                </a:moveTo>
                <a:lnTo>
                  <a:pt x="3139085" y="1027421"/>
                </a:lnTo>
                <a:lnTo>
                  <a:pt x="3139085" y="1345997"/>
                </a:lnTo>
                <a:lnTo>
                  <a:pt x="3138014" y="1338975"/>
                </a:lnTo>
                <a:cubicBezTo>
                  <a:pt x="3107581" y="1190256"/>
                  <a:pt x="3055473" y="1049433"/>
                  <a:pt x="2985134" y="919951"/>
                </a:cubicBezTo>
                <a:close/>
                <a:moveTo>
                  <a:pt x="378652" y="801524"/>
                </a:moveTo>
                <a:lnTo>
                  <a:pt x="306706" y="919951"/>
                </a:lnTo>
                <a:cubicBezTo>
                  <a:pt x="236367" y="1049433"/>
                  <a:pt x="184259" y="1190256"/>
                  <a:pt x="153827" y="1338975"/>
                </a:cubicBezTo>
                <a:lnTo>
                  <a:pt x="152755" y="1345997"/>
                </a:lnTo>
                <a:lnTo>
                  <a:pt x="152755" y="1027421"/>
                </a:lnTo>
                <a:close/>
                <a:moveTo>
                  <a:pt x="811774" y="228788"/>
                </a:moveTo>
                <a:lnTo>
                  <a:pt x="228788" y="811774"/>
                </a:lnTo>
                <a:lnTo>
                  <a:pt x="281097" y="725670"/>
                </a:lnTo>
                <a:cubicBezTo>
                  <a:pt x="399411" y="550543"/>
                  <a:pt x="550543" y="399411"/>
                  <a:pt x="725670" y="281097"/>
                </a:cubicBezTo>
                <a:close/>
                <a:moveTo>
                  <a:pt x="2480066" y="228788"/>
                </a:moveTo>
                <a:lnTo>
                  <a:pt x="2566170" y="281097"/>
                </a:lnTo>
                <a:cubicBezTo>
                  <a:pt x="2741297" y="399411"/>
                  <a:pt x="2892430" y="550543"/>
                  <a:pt x="3010743" y="725670"/>
                </a:cubicBezTo>
                <a:lnTo>
                  <a:pt x="3063052" y="811774"/>
                </a:lnTo>
                <a:close/>
                <a:moveTo>
                  <a:pt x="1945843" y="152755"/>
                </a:moveTo>
                <a:lnTo>
                  <a:pt x="2264419" y="152755"/>
                </a:lnTo>
                <a:lnTo>
                  <a:pt x="2490317" y="378652"/>
                </a:lnTo>
                <a:lnTo>
                  <a:pt x="2371890" y="306706"/>
                </a:lnTo>
                <a:cubicBezTo>
                  <a:pt x="2242407" y="236367"/>
                  <a:pt x="2101584" y="184259"/>
                  <a:pt x="1952865" y="153827"/>
                </a:cubicBezTo>
                <a:close/>
                <a:moveTo>
                  <a:pt x="1027421" y="152755"/>
                </a:moveTo>
                <a:lnTo>
                  <a:pt x="1345998" y="152755"/>
                </a:lnTo>
                <a:lnTo>
                  <a:pt x="1338975" y="153827"/>
                </a:lnTo>
                <a:cubicBezTo>
                  <a:pt x="1190256" y="184259"/>
                  <a:pt x="1049433" y="236367"/>
                  <a:pt x="919951" y="306706"/>
                </a:cubicBezTo>
                <a:lnTo>
                  <a:pt x="801523" y="378653"/>
                </a:lnTo>
                <a:close/>
                <a:moveTo>
                  <a:pt x="1645920" y="0"/>
                </a:moveTo>
                <a:cubicBezTo>
                  <a:pt x="1759547" y="0"/>
                  <a:pt x="1870485" y="11514"/>
                  <a:pt x="1977631" y="33439"/>
                </a:cubicBezTo>
                <a:lnTo>
                  <a:pt x="2057723" y="54033"/>
                </a:lnTo>
                <a:lnTo>
                  <a:pt x="1234118" y="54033"/>
                </a:lnTo>
                <a:lnTo>
                  <a:pt x="1314210" y="33439"/>
                </a:lnTo>
                <a:cubicBezTo>
                  <a:pt x="1421355" y="11514"/>
                  <a:pt x="1532293" y="0"/>
                  <a:pt x="1645920" y="0"/>
                </a:cubicBezTo>
                <a:close/>
              </a:path>
            </a:pathLst>
          </a:cu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텍스트 개체 틀 8">
            <a:extLst>
              <a:ext uri="{FF2B5EF4-FFF2-40B4-BE49-F238E27FC236}">
                <a16:creationId xmlns:a16="http://schemas.microsoft.com/office/drawing/2014/main" id="{C7CEDEFF-B340-410D-847A-8846B8074CF7}"/>
              </a:ext>
            </a:extLst>
          </p:cNvPr>
          <p:cNvSpPr txBox="1">
            <a:spLocks/>
          </p:cNvSpPr>
          <p:nvPr/>
        </p:nvSpPr>
        <p:spPr>
          <a:xfrm>
            <a:off x="382847" y="244799"/>
            <a:ext cx="583046" cy="301625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오늘밤 R" panose="02020603020101020101" pitchFamily="18" charset="-127"/>
                <a:ea typeface="210 오늘밤 R" panose="02020603020101020101" pitchFamily="18" charset="-127"/>
                <a:cs typeface="+mn-cs"/>
              </a:rPr>
              <a:t>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오늘밤 R" panose="02020603020101020101" pitchFamily="18" charset="-127"/>
              <a:ea typeface="210 오늘밤 R" panose="02020603020101020101" pitchFamily="18" charset="-127"/>
              <a:cs typeface="+mn-cs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CE9EFFE-48EC-4B67-88B8-5521EC333EEA}"/>
              </a:ext>
            </a:extLst>
          </p:cNvPr>
          <p:cNvSpPr/>
          <p:nvPr/>
        </p:nvSpPr>
        <p:spPr>
          <a:xfrm>
            <a:off x="2194560" y="3361380"/>
            <a:ext cx="1516380" cy="1283541"/>
          </a:xfrm>
          <a:prstGeom prst="ellipse">
            <a:avLst/>
          </a:prstGeom>
          <a:solidFill>
            <a:srgbClr val="FF0066">
              <a:alpha val="2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9F17FD7A-F5D7-4902-BCF2-09280C17CA94}"/>
              </a:ext>
            </a:extLst>
          </p:cNvPr>
          <p:cNvSpPr/>
          <p:nvPr/>
        </p:nvSpPr>
        <p:spPr>
          <a:xfrm rot="15961267">
            <a:off x="5271681" y="2036927"/>
            <a:ext cx="475660" cy="3617406"/>
          </a:xfrm>
          <a:custGeom>
            <a:avLst/>
            <a:gdLst>
              <a:gd name="connsiteX0" fmla="*/ 0 w 498993"/>
              <a:gd name="connsiteY0" fmla="*/ 3731231 h 3731231"/>
              <a:gd name="connsiteX1" fmla="*/ 249497 w 498993"/>
              <a:gd name="connsiteY1" fmla="*/ 0 h 3731231"/>
              <a:gd name="connsiteX2" fmla="*/ 498993 w 498993"/>
              <a:gd name="connsiteY2" fmla="*/ 3731231 h 3731231"/>
              <a:gd name="connsiteX3" fmla="*/ 0 w 498993"/>
              <a:gd name="connsiteY3" fmla="*/ 3731231 h 3731231"/>
              <a:gd name="connsiteX0" fmla="*/ 0 w 498993"/>
              <a:gd name="connsiteY0" fmla="*/ 3731231 h 3740420"/>
              <a:gd name="connsiteX1" fmla="*/ 249497 w 498993"/>
              <a:gd name="connsiteY1" fmla="*/ 0 h 3740420"/>
              <a:gd name="connsiteX2" fmla="*/ 498993 w 498993"/>
              <a:gd name="connsiteY2" fmla="*/ 3731231 h 3740420"/>
              <a:gd name="connsiteX3" fmla="*/ 264060 w 498993"/>
              <a:gd name="connsiteY3" fmla="*/ 3740420 h 3740420"/>
              <a:gd name="connsiteX4" fmla="*/ 0 w 498993"/>
              <a:gd name="connsiteY4" fmla="*/ 3731231 h 3740420"/>
              <a:gd name="connsiteX0" fmla="*/ 0 w 557362"/>
              <a:gd name="connsiteY0" fmla="*/ 3582041 h 3740420"/>
              <a:gd name="connsiteX1" fmla="*/ 307866 w 557362"/>
              <a:gd name="connsiteY1" fmla="*/ 0 h 3740420"/>
              <a:gd name="connsiteX2" fmla="*/ 557362 w 557362"/>
              <a:gd name="connsiteY2" fmla="*/ 3731231 h 3740420"/>
              <a:gd name="connsiteX3" fmla="*/ 322429 w 557362"/>
              <a:gd name="connsiteY3" fmla="*/ 3740420 h 3740420"/>
              <a:gd name="connsiteX4" fmla="*/ 0 w 557362"/>
              <a:gd name="connsiteY4" fmla="*/ 3582041 h 3740420"/>
              <a:gd name="connsiteX0" fmla="*/ 0 w 557362"/>
              <a:gd name="connsiteY0" fmla="*/ 3582041 h 3731231"/>
              <a:gd name="connsiteX1" fmla="*/ 307866 w 557362"/>
              <a:gd name="connsiteY1" fmla="*/ 0 h 3731231"/>
              <a:gd name="connsiteX2" fmla="*/ 557362 w 557362"/>
              <a:gd name="connsiteY2" fmla="*/ 3731231 h 3731231"/>
              <a:gd name="connsiteX3" fmla="*/ 352637 w 557362"/>
              <a:gd name="connsiteY3" fmla="*/ 3635583 h 3731231"/>
              <a:gd name="connsiteX4" fmla="*/ 0 w 557362"/>
              <a:gd name="connsiteY4" fmla="*/ 3582041 h 3731231"/>
              <a:gd name="connsiteX0" fmla="*/ 0 w 622934"/>
              <a:gd name="connsiteY0" fmla="*/ 3582041 h 3667046"/>
              <a:gd name="connsiteX1" fmla="*/ 307866 w 622934"/>
              <a:gd name="connsiteY1" fmla="*/ 0 h 3667046"/>
              <a:gd name="connsiteX2" fmla="*/ 622934 w 622934"/>
              <a:gd name="connsiteY2" fmla="*/ 3667046 h 3667046"/>
              <a:gd name="connsiteX3" fmla="*/ 352637 w 622934"/>
              <a:gd name="connsiteY3" fmla="*/ 3635583 h 3667046"/>
              <a:gd name="connsiteX4" fmla="*/ 0 w 622934"/>
              <a:gd name="connsiteY4" fmla="*/ 3582041 h 3667046"/>
              <a:gd name="connsiteX0" fmla="*/ 0 w 458342"/>
              <a:gd name="connsiteY0" fmla="*/ 3582041 h 3635583"/>
              <a:gd name="connsiteX1" fmla="*/ 307866 w 458342"/>
              <a:gd name="connsiteY1" fmla="*/ 0 h 3635583"/>
              <a:gd name="connsiteX2" fmla="*/ 458342 w 458342"/>
              <a:gd name="connsiteY2" fmla="*/ 3617406 h 3635583"/>
              <a:gd name="connsiteX3" fmla="*/ 352637 w 458342"/>
              <a:gd name="connsiteY3" fmla="*/ 3635583 h 3635583"/>
              <a:gd name="connsiteX4" fmla="*/ 0 w 458342"/>
              <a:gd name="connsiteY4" fmla="*/ 3582041 h 3635583"/>
              <a:gd name="connsiteX0" fmla="*/ 0 w 475660"/>
              <a:gd name="connsiteY0" fmla="*/ 3611390 h 3635583"/>
              <a:gd name="connsiteX1" fmla="*/ 325184 w 475660"/>
              <a:gd name="connsiteY1" fmla="*/ 0 h 3635583"/>
              <a:gd name="connsiteX2" fmla="*/ 475660 w 475660"/>
              <a:gd name="connsiteY2" fmla="*/ 3617406 h 3635583"/>
              <a:gd name="connsiteX3" fmla="*/ 369955 w 475660"/>
              <a:gd name="connsiteY3" fmla="*/ 3635583 h 3635583"/>
              <a:gd name="connsiteX4" fmla="*/ 0 w 475660"/>
              <a:gd name="connsiteY4" fmla="*/ 3611390 h 3635583"/>
              <a:gd name="connsiteX0" fmla="*/ 0 w 475660"/>
              <a:gd name="connsiteY0" fmla="*/ 3611390 h 3617406"/>
              <a:gd name="connsiteX1" fmla="*/ 325184 w 475660"/>
              <a:gd name="connsiteY1" fmla="*/ 0 h 3617406"/>
              <a:gd name="connsiteX2" fmla="*/ 475660 w 475660"/>
              <a:gd name="connsiteY2" fmla="*/ 3617406 h 3617406"/>
              <a:gd name="connsiteX3" fmla="*/ 385487 w 475660"/>
              <a:gd name="connsiteY3" fmla="*/ 3522087 h 3617406"/>
              <a:gd name="connsiteX4" fmla="*/ 0 w 475660"/>
              <a:gd name="connsiteY4" fmla="*/ 3611390 h 3617406"/>
              <a:gd name="connsiteX0" fmla="*/ 0 w 475660"/>
              <a:gd name="connsiteY0" fmla="*/ 3611390 h 3617406"/>
              <a:gd name="connsiteX1" fmla="*/ 325184 w 475660"/>
              <a:gd name="connsiteY1" fmla="*/ 0 h 3617406"/>
              <a:gd name="connsiteX2" fmla="*/ 475660 w 475660"/>
              <a:gd name="connsiteY2" fmla="*/ 3617406 h 3617406"/>
              <a:gd name="connsiteX3" fmla="*/ 336704 w 475660"/>
              <a:gd name="connsiteY3" fmla="*/ 3564525 h 3617406"/>
              <a:gd name="connsiteX4" fmla="*/ 0 w 475660"/>
              <a:gd name="connsiteY4" fmla="*/ 3611390 h 3617406"/>
              <a:gd name="connsiteX0" fmla="*/ 0 w 475660"/>
              <a:gd name="connsiteY0" fmla="*/ 3611390 h 3617406"/>
              <a:gd name="connsiteX1" fmla="*/ 325184 w 475660"/>
              <a:gd name="connsiteY1" fmla="*/ 0 h 3617406"/>
              <a:gd name="connsiteX2" fmla="*/ 475660 w 475660"/>
              <a:gd name="connsiteY2" fmla="*/ 3617406 h 3617406"/>
              <a:gd name="connsiteX3" fmla="*/ 319915 w 475660"/>
              <a:gd name="connsiteY3" fmla="*/ 3586272 h 3617406"/>
              <a:gd name="connsiteX4" fmla="*/ 0 w 475660"/>
              <a:gd name="connsiteY4" fmla="*/ 3611390 h 3617406"/>
              <a:gd name="connsiteX0" fmla="*/ 0 w 475660"/>
              <a:gd name="connsiteY0" fmla="*/ 3611390 h 3617406"/>
              <a:gd name="connsiteX1" fmla="*/ 325184 w 475660"/>
              <a:gd name="connsiteY1" fmla="*/ 0 h 3617406"/>
              <a:gd name="connsiteX2" fmla="*/ 475660 w 475660"/>
              <a:gd name="connsiteY2" fmla="*/ 3617406 h 3617406"/>
              <a:gd name="connsiteX3" fmla="*/ 319915 w 475660"/>
              <a:gd name="connsiteY3" fmla="*/ 3586272 h 3617406"/>
              <a:gd name="connsiteX4" fmla="*/ 0 w 475660"/>
              <a:gd name="connsiteY4" fmla="*/ 3611390 h 36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660" h="3617406">
                <a:moveTo>
                  <a:pt x="0" y="3611390"/>
                </a:moveTo>
                <a:lnTo>
                  <a:pt x="325184" y="0"/>
                </a:lnTo>
                <a:lnTo>
                  <a:pt x="475660" y="3617406"/>
                </a:lnTo>
                <a:lnTo>
                  <a:pt x="319915" y="3586272"/>
                </a:lnTo>
                <a:lnTo>
                  <a:pt x="0" y="3611390"/>
                </a:lnTo>
                <a:close/>
              </a:path>
            </a:pathLst>
          </a:custGeom>
          <a:solidFill>
            <a:srgbClr val="FA3C71">
              <a:alpha val="2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0A5912C4-5835-4EE5-9D3F-0A9AB6A99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026" y="1696904"/>
            <a:ext cx="3294872" cy="3952518"/>
          </a:xfrm>
          <a:prstGeom prst="ellipse">
            <a:avLst/>
          </a:prstGeom>
          <a:ln w="12700">
            <a:solidFill>
              <a:srgbClr val="FF0066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00FC11-D8DF-41FF-BED2-232D1B348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453" y="195906"/>
            <a:ext cx="568850" cy="55026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48ECA5-BD90-4DEE-B121-87357640DAFA}"/>
              </a:ext>
            </a:extLst>
          </p:cNvPr>
          <p:cNvSpPr/>
          <p:nvPr/>
        </p:nvSpPr>
        <p:spPr>
          <a:xfrm>
            <a:off x="174533" y="1045050"/>
            <a:ext cx="1292225" cy="4143637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557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 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결 론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17269-6A98-407A-A4F3-1089A143519F}"/>
              </a:ext>
            </a:extLst>
          </p:cNvPr>
          <p:cNvSpPr/>
          <p:nvPr/>
        </p:nvSpPr>
        <p:spPr>
          <a:xfrm>
            <a:off x="174533" y="6020288"/>
            <a:ext cx="1292225" cy="80025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자유형 6">
            <a:extLst>
              <a:ext uri="{FF2B5EF4-FFF2-40B4-BE49-F238E27FC236}">
                <a16:creationId xmlns:a16="http://schemas.microsoft.com/office/drawing/2014/main" id="{841EA645-E47A-4721-9C4E-ECF6D851C4C8}"/>
              </a:ext>
            </a:extLst>
          </p:cNvPr>
          <p:cNvSpPr/>
          <p:nvPr/>
        </p:nvSpPr>
        <p:spPr>
          <a:xfrm>
            <a:off x="267274" y="66022"/>
            <a:ext cx="800252" cy="800252"/>
          </a:xfrm>
          <a:custGeom>
            <a:avLst/>
            <a:gdLst>
              <a:gd name="connsiteX0" fmla="*/ 1234118 w 3291840"/>
              <a:gd name="connsiteY0" fmla="*/ 3237807 h 3291840"/>
              <a:gd name="connsiteX1" fmla="*/ 2057723 w 3291840"/>
              <a:gd name="connsiteY1" fmla="*/ 3237807 h 3291840"/>
              <a:gd name="connsiteX2" fmla="*/ 1977631 w 3291840"/>
              <a:gd name="connsiteY2" fmla="*/ 3258401 h 3291840"/>
              <a:gd name="connsiteX3" fmla="*/ 1645920 w 3291840"/>
              <a:gd name="connsiteY3" fmla="*/ 3291840 h 3291840"/>
              <a:gd name="connsiteX4" fmla="*/ 1314210 w 3291840"/>
              <a:gd name="connsiteY4" fmla="*/ 3258401 h 3291840"/>
              <a:gd name="connsiteX5" fmla="*/ 2490316 w 3291840"/>
              <a:gd name="connsiteY5" fmla="*/ 2913188 h 3291840"/>
              <a:gd name="connsiteX6" fmla="*/ 2264419 w 3291840"/>
              <a:gd name="connsiteY6" fmla="*/ 3139085 h 3291840"/>
              <a:gd name="connsiteX7" fmla="*/ 1945844 w 3291840"/>
              <a:gd name="connsiteY7" fmla="*/ 3139085 h 3291840"/>
              <a:gd name="connsiteX8" fmla="*/ 1952865 w 3291840"/>
              <a:gd name="connsiteY8" fmla="*/ 3138014 h 3291840"/>
              <a:gd name="connsiteX9" fmla="*/ 2371890 w 3291840"/>
              <a:gd name="connsiteY9" fmla="*/ 2985134 h 3291840"/>
              <a:gd name="connsiteX10" fmla="*/ 801524 w 3291840"/>
              <a:gd name="connsiteY10" fmla="*/ 2913188 h 3291840"/>
              <a:gd name="connsiteX11" fmla="*/ 919951 w 3291840"/>
              <a:gd name="connsiteY11" fmla="*/ 2985134 h 3291840"/>
              <a:gd name="connsiteX12" fmla="*/ 1338975 w 3291840"/>
              <a:gd name="connsiteY12" fmla="*/ 3138014 h 3291840"/>
              <a:gd name="connsiteX13" fmla="*/ 1345997 w 3291840"/>
              <a:gd name="connsiteY13" fmla="*/ 3139085 h 3291840"/>
              <a:gd name="connsiteX14" fmla="*/ 1027421 w 3291840"/>
              <a:gd name="connsiteY14" fmla="*/ 3139085 h 3291840"/>
              <a:gd name="connsiteX15" fmla="*/ 228788 w 3291840"/>
              <a:gd name="connsiteY15" fmla="*/ 2480067 h 3291840"/>
              <a:gd name="connsiteX16" fmla="*/ 811774 w 3291840"/>
              <a:gd name="connsiteY16" fmla="*/ 3063052 h 3291840"/>
              <a:gd name="connsiteX17" fmla="*/ 725670 w 3291840"/>
              <a:gd name="connsiteY17" fmla="*/ 3010743 h 3291840"/>
              <a:gd name="connsiteX18" fmla="*/ 281097 w 3291840"/>
              <a:gd name="connsiteY18" fmla="*/ 2566170 h 3291840"/>
              <a:gd name="connsiteX19" fmla="*/ 3063052 w 3291840"/>
              <a:gd name="connsiteY19" fmla="*/ 2480066 h 3291840"/>
              <a:gd name="connsiteX20" fmla="*/ 3010743 w 3291840"/>
              <a:gd name="connsiteY20" fmla="*/ 2566170 h 3291840"/>
              <a:gd name="connsiteX21" fmla="*/ 2566170 w 3291840"/>
              <a:gd name="connsiteY21" fmla="*/ 3010743 h 3291840"/>
              <a:gd name="connsiteX22" fmla="*/ 2480066 w 3291840"/>
              <a:gd name="connsiteY22" fmla="*/ 3063053 h 3291840"/>
              <a:gd name="connsiteX23" fmla="*/ 3139085 w 3291840"/>
              <a:gd name="connsiteY23" fmla="*/ 1945843 h 3291840"/>
              <a:gd name="connsiteX24" fmla="*/ 3139085 w 3291840"/>
              <a:gd name="connsiteY24" fmla="*/ 2264419 h 3291840"/>
              <a:gd name="connsiteX25" fmla="*/ 2913188 w 3291840"/>
              <a:gd name="connsiteY25" fmla="*/ 2490317 h 3291840"/>
              <a:gd name="connsiteX26" fmla="*/ 2985134 w 3291840"/>
              <a:gd name="connsiteY26" fmla="*/ 2371890 h 3291840"/>
              <a:gd name="connsiteX27" fmla="*/ 3138014 w 3291840"/>
              <a:gd name="connsiteY27" fmla="*/ 1952865 h 3291840"/>
              <a:gd name="connsiteX28" fmla="*/ 152755 w 3291840"/>
              <a:gd name="connsiteY28" fmla="*/ 1945843 h 3291840"/>
              <a:gd name="connsiteX29" fmla="*/ 153827 w 3291840"/>
              <a:gd name="connsiteY29" fmla="*/ 1952865 h 3291840"/>
              <a:gd name="connsiteX30" fmla="*/ 306706 w 3291840"/>
              <a:gd name="connsiteY30" fmla="*/ 2371890 h 3291840"/>
              <a:gd name="connsiteX31" fmla="*/ 378652 w 3291840"/>
              <a:gd name="connsiteY31" fmla="*/ 2490317 h 3291840"/>
              <a:gd name="connsiteX32" fmla="*/ 152755 w 3291840"/>
              <a:gd name="connsiteY32" fmla="*/ 2264419 h 3291840"/>
              <a:gd name="connsiteX33" fmla="*/ 54033 w 3291840"/>
              <a:gd name="connsiteY33" fmla="*/ 1234118 h 3291840"/>
              <a:gd name="connsiteX34" fmla="*/ 54033 w 3291840"/>
              <a:gd name="connsiteY34" fmla="*/ 2057723 h 3291840"/>
              <a:gd name="connsiteX35" fmla="*/ 33439 w 3291840"/>
              <a:gd name="connsiteY35" fmla="*/ 1977631 h 3291840"/>
              <a:gd name="connsiteX36" fmla="*/ 0 w 3291840"/>
              <a:gd name="connsiteY36" fmla="*/ 1645920 h 3291840"/>
              <a:gd name="connsiteX37" fmla="*/ 33439 w 3291840"/>
              <a:gd name="connsiteY37" fmla="*/ 1314210 h 3291840"/>
              <a:gd name="connsiteX38" fmla="*/ 3237807 w 3291840"/>
              <a:gd name="connsiteY38" fmla="*/ 1234118 h 3291840"/>
              <a:gd name="connsiteX39" fmla="*/ 3258401 w 3291840"/>
              <a:gd name="connsiteY39" fmla="*/ 1314210 h 3291840"/>
              <a:gd name="connsiteX40" fmla="*/ 3291840 w 3291840"/>
              <a:gd name="connsiteY40" fmla="*/ 1645920 h 3291840"/>
              <a:gd name="connsiteX41" fmla="*/ 3258401 w 3291840"/>
              <a:gd name="connsiteY41" fmla="*/ 1977631 h 3291840"/>
              <a:gd name="connsiteX42" fmla="*/ 3237807 w 3291840"/>
              <a:gd name="connsiteY42" fmla="*/ 2057723 h 3291840"/>
              <a:gd name="connsiteX43" fmla="*/ 2913188 w 3291840"/>
              <a:gd name="connsiteY43" fmla="*/ 801524 h 3291840"/>
              <a:gd name="connsiteX44" fmla="*/ 3139085 w 3291840"/>
              <a:gd name="connsiteY44" fmla="*/ 1027421 h 3291840"/>
              <a:gd name="connsiteX45" fmla="*/ 3139085 w 3291840"/>
              <a:gd name="connsiteY45" fmla="*/ 1345997 h 3291840"/>
              <a:gd name="connsiteX46" fmla="*/ 3138014 w 3291840"/>
              <a:gd name="connsiteY46" fmla="*/ 1338975 h 3291840"/>
              <a:gd name="connsiteX47" fmla="*/ 2985134 w 3291840"/>
              <a:gd name="connsiteY47" fmla="*/ 919951 h 3291840"/>
              <a:gd name="connsiteX48" fmla="*/ 378652 w 3291840"/>
              <a:gd name="connsiteY48" fmla="*/ 801524 h 3291840"/>
              <a:gd name="connsiteX49" fmla="*/ 306706 w 3291840"/>
              <a:gd name="connsiteY49" fmla="*/ 919951 h 3291840"/>
              <a:gd name="connsiteX50" fmla="*/ 153827 w 3291840"/>
              <a:gd name="connsiteY50" fmla="*/ 1338975 h 3291840"/>
              <a:gd name="connsiteX51" fmla="*/ 152755 w 3291840"/>
              <a:gd name="connsiteY51" fmla="*/ 1345997 h 3291840"/>
              <a:gd name="connsiteX52" fmla="*/ 152755 w 3291840"/>
              <a:gd name="connsiteY52" fmla="*/ 1027421 h 3291840"/>
              <a:gd name="connsiteX53" fmla="*/ 811774 w 3291840"/>
              <a:gd name="connsiteY53" fmla="*/ 228788 h 3291840"/>
              <a:gd name="connsiteX54" fmla="*/ 228788 w 3291840"/>
              <a:gd name="connsiteY54" fmla="*/ 811774 h 3291840"/>
              <a:gd name="connsiteX55" fmla="*/ 281097 w 3291840"/>
              <a:gd name="connsiteY55" fmla="*/ 725670 h 3291840"/>
              <a:gd name="connsiteX56" fmla="*/ 725670 w 3291840"/>
              <a:gd name="connsiteY56" fmla="*/ 281097 h 3291840"/>
              <a:gd name="connsiteX57" fmla="*/ 2480066 w 3291840"/>
              <a:gd name="connsiteY57" fmla="*/ 228788 h 3291840"/>
              <a:gd name="connsiteX58" fmla="*/ 2566170 w 3291840"/>
              <a:gd name="connsiteY58" fmla="*/ 281097 h 3291840"/>
              <a:gd name="connsiteX59" fmla="*/ 3010743 w 3291840"/>
              <a:gd name="connsiteY59" fmla="*/ 725670 h 3291840"/>
              <a:gd name="connsiteX60" fmla="*/ 3063052 w 3291840"/>
              <a:gd name="connsiteY60" fmla="*/ 811774 h 3291840"/>
              <a:gd name="connsiteX61" fmla="*/ 1945843 w 3291840"/>
              <a:gd name="connsiteY61" fmla="*/ 152755 h 3291840"/>
              <a:gd name="connsiteX62" fmla="*/ 2264419 w 3291840"/>
              <a:gd name="connsiteY62" fmla="*/ 152755 h 3291840"/>
              <a:gd name="connsiteX63" fmla="*/ 2490317 w 3291840"/>
              <a:gd name="connsiteY63" fmla="*/ 378652 h 3291840"/>
              <a:gd name="connsiteX64" fmla="*/ 2371890 w 3291840"/>
              <a:gd name="connsiteY64" fmla="*/ 306706 h 3291840"/>
              <a:gd name="connsiteX65" fmla="*/ 1952865 w 3291840"/>
              <a:gd name="connsiteY65" fmla="*/ 153827 h 3291840"/>
              <a:gd name="connsiteX66" fmla="*/ 1027421 w 3291840"/>
              <a:gd name="connsiteY66" fmla="*/ 152755 h 3291840"/>
              <a:gd name="connsiteX67" fmla="*/ 1345998 w 3291840"/>
              <a:gd name="connsiteY67" fmla="*/ 152755 h 3291840"/>
              <a:gd name="connsiteX68" fmla="*/ 1338975 w 3291840"/>
              <a:gd name="connsiteY68" fmla="*/ 153827 h 3291840"/>
              <a:gd name="connsiteX69" fmla="*/ 919951 w 3291840"/>
              <a:gd name="connsiteY69" fmla="*/ 306706 h 3291840"/>
              <a:gd name="connsiteX70" fmla="*/ 801523 w 3291840"/>
              <a:gd name="connsiteY70" fmla="*/ 378653 h 3291840"/>
              <a:gd name="connsiteX71" fmla="*/ 1645920 w 3291840"/>
              <a:gd name="connsiteY71" fmla="*/ 0 h 3291840"/>
              <a:gd name="connsiteX72" fmla="*/ 1977631 w 3291840"/>
              <a:gd name="connsiteY72" fmla="*/ 33439 h 3291840"/>
              <a:gd name="connsiteX73" fmla="*/ 2057723 w 3291840"/>
              <a:gd name="connsiteY73" fmla="*/ 54033 h 3291840"/>
              <a:gd name="connsiteX74" fmla="*/ 1234118 w 3291840"/>
              <a:gd name="connsiteY74" fmla="*/ 54033 h 3291840"/>
              <a:gd name="connsiteX75" fmla="*/ 1314210 w 3291840"/>
              <a:gd name="connsiteY75" fmla="*/ 33439 h 3291840"/>
              <a:gd name="connsiteX76" fmla="*/ 1645920 w 3291840"/>
              <a:gd name="connsiteY76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1840" h="3291840">
                <a:moveTo>
                  <a:pt x="1234118" y="3237807"/>
                </a:moveTo>
                <a:lnTo>
                  <a:pt x="2057723" y="3237807"/>
                </a:lnTo>
                <a:lnTo>
                  <a:pt x="1977631" y="3258401"/>
                </a:lnTo>
                <a:cubicBezTo>
                  <a:pt x="1870485" y="3280326"/>
                  <a:pt x="1759547" y="3291840"/>
                  <a:pt x="1645920" y="3291840"/>
                </a:cubicBezTo>
                <a:cubicBezTo>
                  <a:pt x="1532293" y="3291840"/>
                  <a:pt x="1421355" y="3280326"/>
                  <a:pt x="1314210" y="3258401"/>
                </a:cubicBezTo>
                <a:close/>
                <a:moveTo>
                  <a:pt x="2490316" y="2913188"/>
                </a:moveTo>
                <a:lnTo>
                  <a:pt x="2264419" y="3139085"/>
                </a:lnTo>
                <a:lnTo>
                  <a:pt x="1945844" y="3139085"/>
                </a:lnTo>
                <a:lnTo>
                  <a:pt x="1952865" y="3138014"/>
                </a:lnTo>
                <a:cubicBezTo>
                  <a:pt x="2101584" y="3107581"/>
                  <a:pt x="2242407" y="3055473"/>
                  <a:pt x="2371890" y="2985134"/>
                </a:cubicBezTo>
                <a:close/>
                <a:moveTo>
                  <a:pt x="801524" y="2913188"/>
                </a:moveTo>
                <a:lnTo>
                  <a:pt x="919951" y="2985134"/>
                </a:lnTo>
                <a:cubicBezTo>
                  <a:pt x="1049433" y="3055473"/>
                  <a:pt x="1190256" y="3107581"/>
                  <a:pt x="1338975" y="3138014"/>
                </a:cubicBezTo>
                <a:lnTo>
                  <a:pt x="1345997" y="3139085"/>
                </a:lnTo>
                <a:lnTo>
                  <a:pt x="1027421" y="3139085"/>
                </a:lnTo>
                <a:close/>
                <a:moveTo>
                  <a:pt x="228788" y="2480067"/>
                </a:moveTo>
                <a:lnTo>
                  <a:pt x="811774" y="3063052"/>
                </a:lnTo>
                <a:lnTo>
                  <a:pt x="725670" y="3010743"/>
                </a:lnTo>
                <a:cubicBezTo>
                  <a:pt x="550543" y="2892430"/>
                  <a:pt x="399411" y="2741297"/>
                  <a:pt x="281097" y="2566170"/>
                </a:cubicBezTo>
                <a:close/>
                <a:moveTo>
                  <a:pt x="3063052" y="2480066"/>
                </a:moveTo>
                <a:lnTo>
                  <a:pt x="3010743" y="2566170"/>
                </a:lnTo>
                <a:cubicBezTo>
                  <a:pt x="2892430" y="2741297"/>
                  <a:pt x="2741297" y="2892430"/>
                  <a:pt x="2566170" y="3010743"/>
                </a:cubicBezTo>
                <a:lnTo>
                  <a:pt x="2480066" y="3063053"/>
                </a:lnTo>
                <a:close/>
                <a:moveTo>
                  <a:pt x="3139085" y="1945843"/>
                </a:moveTo>
                <a:lnTo>
                  <a:pt x="3139085" y="2264419"/>
                </a:lnTo>
                <a:lnTo>
                  <a:pt x="2913188" y="2490317"/>
                </a:lnTo>
                <a:lnTo>
                  <a:pt x="2985134" y="2371890"/>
                </a:lnTo>
                <a:cubicBezTo>
                  <a:pt x="3055473" y="2242407"/>
                  <a:pt x="3107581" y="2101584"/>
                  <a:pt x="3138014" y="1952865"/>
                </a:cubicBezTo>
                <a:close/>
                <a:moveTo>
                  <a:pt x="152755" y="1945843"/>
                </a:moveTo>
                <a:lnTo>
                  <a:pt x="153827" y="1952865"/>
                </a:lnTo>
                <a:cubicBezTo>
                  <a:pt x="184259" y="2101584"/>
                  <a:pt x="236367" y="2242407"/>
                  <a:pt x="306706" y="2371890"/>
                </a:cubicBezTo>
                <a:lnTo>
                  <a:pt x="378652" y="2490317"/>
                </a:lnTo>
                <a:lnTo>
                  <a:pt x="152755" y="2264419"/>
                </a:lnTo>
                <a:close/>
                <a:moveTo>
                  <a:pt x="54033" y="1234118"/>
                </a:moveTo>
                <a:lnTo>
                  <a:pt x="54033" y="2057723"/>
                </a:lnTo>
                <a:lnTo>
                  <a:pt x="33439" y="1977631"/>
                </a:lnTo>
                <a:cubicBezTo>
                  <a:pt x="11514" y="1870485"/>
                  <a:pt x="0" y="1759547"/>
                  <a:pt x="0" y="1645920"/>
                </a:cubicBezTo>
                <a:cubicBezTo>
                  <a:pt x="0" y="1532293"/>
                  <a:pt x="11514" y="1421355"/>
                  <a:pt x="33439" y="1314210"/>
                </a:cubicBezTo>
                <a:close/>
                <a:moveTo>
                  <a:pt x="3237807" y="1234118"/>
                </a:moveTo>
                <a:lnTo>
                  <a:pt x="3258401" y="1314210"/>
                </a:lnTo>
                <a:cubicBezTo>
                  <a:pt x="3280326" y="1421355"/>
                  <a:pt x="3291840" y="1532293"/>
                  <a:pt x="3291840" y="1645920"/>
                </a:cubicBezTo>
                <a:cubicBezTo>
                  <a:pt x="3291840" y="1759547"/>
                  <a:pt x="3280326" y="1870485"/>
                  <a:pt x="3258401" y="1977631"/>
                </a:cubicBezTo>
                <a:lnTo>
                  <a:pt x="3237807" y="2057723"/>
                </a:lnTo>
                <a:close/>
                <a:moveTo>
                  <a:pt x="2913188" y="801524"/>
                </a:moveTo>
                <a:lnTo>
                  <a:pt x="3139085" y="1027421"/>
                </a:lnTo>
                <a:lnTo>
                  <a:pt x="3139085" y="1345997"/>
                </a:lnTo>
                <a:lnTo>
                  <a:pt x="3138014" y="1338975"/>
                </a:lnTo>
                <a:cubicBezTo>
                  <a:pt x="3107581" y="1190256"/>
                  <a:pt x="3055473" y="1049433"/>
                  <a:pt x="2985134" y="919951"/>
                </a:cubicBezTo>
                <a:close/>
                <a:moveTo>
                  <a:pt x="378652" y="801524"/>
                </a:moveTo>
                <a:lnTo>
                  <a:pt x="306706" y="919951"/>
                </a:lnTo>
                <a:cubicBezTo>
                  <a:pt x="236367" y="1049433"/>
                  <a:pt x="184259" y="1190256"/>
                  <a:pt x="153827" y="1338975"/>
                </a:cubicBezTo>
                <a:lnTo>
                  <a:pt x="152755" y="1345997"/>
                </a:lnTo>
                <a:lnTo>
                  <a:pt x="152755" y="1027421"/>
                </a:lnTo>
                <a:close/>
                <a:moveTo>
                  <a:pt x="811774" y="228788"/>
                </a:moveTo>
                <a:lnTo>
                  <a:pt x="228788" y="811774"/>
                </a:lnTo>
                <a:lnTo>
                  <a:pt x="281097" y="725670"/>
                </a:lnTo>
                <a:cubicBezTo>
                  <a:pt x="399411" y="550543"/>
                  <a:pt x="550543" y="399411"/>
                  <a:pt x="725670" y="281097"/>
                </a:cubicBezTo>
                <a:close/>
                <a:moveTo>
                  <a:pt x="2480066" y="228788"/>
                </a:moveTo>
                <a:lnTo>
                  <a:pt x="2566170" y="281097"/>
                </a:lnTo>
                <a:cubicBezTo>
                  <a:pt x="2741297" y="399411"/>
                  <a:pt x="2892430" y="550543"/>
                  <a:pt x="3010743" y="725670"/>
                </a:cubicBezTo>
                <a:lnTo>
                  <a:pt x="3063052" y="811774"/>
                </a:lnTo>
                <a:close/>
                <a:moveTo>
                  <a:pt x="1945843" y="152755"/>
                </a:moveTo>
                <a:lnTo>
                  <a:pt x="2264419" y="152755"/>
                </a:lnTo>
                <a:lnTo>
                  <a:pt x="2490317" y="378652"/>
                </a:lnTo>
                <a:lnTo>
                  <a:pt x="2371890" y="306706"/>
                </a:lnTo>
                <a:cubicBezTo>
                  <a:pt x="2242407" y="236367"/>
                  <a:pt x="2101584" y="184259"/>
                  <a:pt x="1952865" y="153827"/>
                </a:cubicBezTo>
                <a:close/>
                <a:moveTo>
                  <a:pt x="1027421" y="152755"/>
                </a:moveTo>
                <a:lnTo>
                  <a:pt x="1345998" y="152755"/>
                </a:lnTo>
                <a:lnTo>
                  <a:pt x="1338975" y="153827"/>
                </a:lnTo>
                <a:cubicBezTo>
                  <a:pt x="1190256" y="184259"/>
                  <a:pt x="1049433" y="236367"/>
                  <a:pt x="919951" y="306706"/>
                </a:cubicBezTo>
                <a:lnTo>
                  <a:pt x="801523" y="378653"/>
                </a:lnTo>
                <a:close/>
                <a:moveTo>
                  <a:pt x="1645920" y="0"/>
                </a:moveTo>
                <a:cubicBezTo>
                  <a:pt x="1759547" y="0"/>
                  <a:pt x="1870485" y="11514"/>
                  <a:pt x="1977631" y="33439"/>
                </a:cubicBezTo>
                <a:lnTo>
                  <a:pt x="2057723" y="54033"/>
                </a:lnTo>
                <a:lnTo>
                  <a:pt x="1234118" y="54033"/>
                </a:lnTo>
                <a:lnTo>
                  <a:pt x="1314210" y="33439"/>
                </a:lnTo>
                <a:cubicBezTo>
                  <a:pt x="1421355" y="11514"/>
                  <a:pt x="1532293" y="0"/>
                  <a:pt x="1645920" y="0"/>
                </a:cubicBezTo>
                <a:close/>
              </a:path>
            </a:pathLst>
          </a:cu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텍스트 개체 틀 8">
            <a:extLst>
              <a:ext uri="{FF2B5EF4-FFF2-40B4-BE49-F238E27FC236}">
                <a16:creationId xmlns:a16="http://schemas.microsoft.com/office/drawing/2014/main" id="{C7CEDEFF-B340-410D-847A-8846B8074CF7}"/>
              </a:ext>
            </a:extLst>
          </p:cNvPr>
          <p:cNvSpPr txBox="1">
            <a:spLocks/>
          </p:cNvSpPr>
          <p:nvPr/>
        </p:nvSpPr>
        <p:spPr>
          <a:xfrm>
            <a:off x="382847" y="244799"/>
            <a:ext cx="583046" cy="301625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오늘밤 R" panose="02020603020101020101" pitchFamily="18" charset="-127"/>
                <a:ea typeface="210 오늘밤 R" panose="02020603020101020101" pitchFamily="18" charset="-127"/>
                <a:cs typeface="+mn-cs"/>
              </a:rPr>
              <a:t>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오늘밤 R" panose="02020603020101020101" pitchFamily="18" charset="-127"/>
              <a:ea typeface="210 오늘밤 R" panose="02020603020101020101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00FC11-D8DF-41FF-BED2-232D1B34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3" y="195906"/>
            <a:ext cx="568850" cy="55026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48ECA5-BD90-4DEE-B121-87357640DAFA}"/>
              </a:ext>
            </a:extLst>
          </p:cNvPr>
          <p:cNvSpPr/>
          <p:nvPr/>
        </p:nvSpPr>
        <p:spPr>
          <a:xfrm>
            <a:off x="174533" y="1045050"/>
            <a:ext cx="1292225" cy="4143637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198F5-FBB1-4585-B2F2-C9FB0101F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58" y="1291857"/>
            <a:ext cx="3259995" cy="3591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1725F5-6087-4ECF-BF7A-142B82E4E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03" y="1291857"/>
            <a:ext cx="3231903" cy="35914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205FBB-DEC5-4659-BBF9-1715CCB1896D}"/>
              </a:ext>
            </a:extLst>
          </p:cNvPr>
          <p:cNvSpPr/>
          <p:nvPr/>
        </p:nvSpPr>
        <p:spPr>
          <a:xfrm>
            <a:off x="2547566" y="983788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&lt;price&gt; 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ED074E-8F16-4E69-9A2C-4AB2542E00DA}"/>
              </a:ext>
            </a:extLst>
          </p:cNvPr>
          <p:cNvSpPr/>
          <p:nvPr/>
        </p:nvSpPr>
        <p:spPr>
          <a:xfrm>
            <a:off x="5928452" y="983788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new_price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D86AF2-CE18-4374-AE35-F8E68DE76AC5}"/>
              </a:ext>
            </a:extLst>
          </p:cNvPr>
          <p:cNvSpPr/>
          <p:nvPr/>
        </p:nvSpPr>
        <p:spPr>
          <a:xfrm>
            <a:off x="9383183" y="960841"/>
            <a:ext cx="1161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sqft_lot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308CE5-19D9-4ECA-A3AD-7ED851208D36}"/>
              </a:ext>
            </a:extLst>
          </p:cNvPr>
          <p:cNvSpPr/>
          <p:nvPr/>
        </p:nvSpPr>
        <p:spPr>
          <a:xfrm>
            <a:off x="2073319" y="1493602"/>
            <a:ext cx="751732" cy="1122008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90731D-2982-47EF-A4C5-B39962D0518E}"/>
              </a:ext>
            </a:extLst>
          </p:cNvPr>
          <p:cNvSpPr/>
          <p:nvPr/>
        </p:nvSpPr>
        <p:spPr>
          <a:xfrm>
            <a:off x="5552585" y="1497084"/>
            <a:ext cx="751732" cy="1122008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3C1FF4-1B63-4262-ADF7-77D99910A5F8}"/>
              </a:ext>
            </a:extLst>
          </p:cNvPr>
          <p:cNvSpPr/>
          <p:nvPr/>
        </p:nvSpPr>
        <p:spPr>
          <a:xfrm>
            <a:off x="3072414" y="1415504"/>
            <a:ext cx="1098378" cy="1373708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71E906-9C27-4494-95D7-DC3309B7327A}"/>
              </a:ext>
            </a:extLst>
          </p:cNvPr>
          <p:cNvSpPr/>
          <p:nvPr/>
        </p:nvSpPr>
        <p:spPr>
          <a:xfrm>
            <a:off x="6652310" y="1415504"/>
            <a:ext cx="1098378" cy="1373708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A31CFB-9D0D-438D-903A-4CF0CDE7D0BC}"/>
              </a:ext>
            </a:extLst>
          </p:cNvPr>
          <p:cNvSpPr/>
          <p:nvPr/>
        </p:nvSpPr>
        <p:spPr>
          <a:xfrm>
            <a:off x="1465923" y="5023766"/>
            <a:ext cx="10036628" cy="1537053"/>
          </a:xfrm>
          <a:prstGeom prst="rect">
            <a:avLst/>
          </a:prstGeom>
          <a:solidFill>
            <a:schemeClr val="bg2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1E4A5C-EC9A-4936-B111-5C6E3654D022}"/>
              </a:ext>
            </a:extLst>
          </p:cNvPr>
          <p:cNvSpPr txBox="1"/>
          <p:nvPr/>
        </p:nvSpPr>
        <p:spPr>
          <a:xfrm>
            <a:off x="1465923" y="4991584"/>
            <a:ext cx="1003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활용 방안</a:t>
            </a:r>
            <a:r>
              <a:rPr lang="en-US" altLang="ko-KR" dirty="0">
                <a:solidFill>
                  <a:srgbClr val="FA3C7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5C7386-E1E9-4E5E-B112-9A79E40D74F0}"/>
              </a:ext>
            </a:extLst>
          </p:cNvPr>
          <p:cNvSpPr txBox="1"/>
          <p:nvPr/>
        </p:nvSpPr>
        <p:spPr>
          <a:xfrm>
            <a:off x="1519088" y="5337267"/>
            <a:ext cx="100366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 </a:t>
            </a: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부지가 넓고</a:t>
            </a: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땅 값이 싼 곳에 위치하면 좋을 실버타운</a:t>
            </a: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고급 </a:t>
            </a: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grocery store </a:t>
            </a: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입지</a:t>
            </a: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부동산</a:t>
            </a: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등 거주지 등과 </a:t>
            </a:r>
            <a:endParaRPr lang="en-US" altLang="ko-KR" sz="1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밀접한 관계를 가지는 여러 산업들의 입지 결정</a:t>
            </a:r>
            <a:endParaRPr lang="en-US" altLang="ko-KR" sz="1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 </a:t>
            </a: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가장 </a:t>
            </a: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price</a:t>
            </a: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 높은 집의 특징은 무엇인지</a:t>
            </a:r>
            <a:r>
              <a:rPr lang="en-US" altLang="ko-KR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혹은 집을 팔 때 얼마 정도에 팔 수 있을 지 예측 모델링 가능</a:t>
            </a:r>
            <a:endParaRPr lang="en-US" altLang="ko-KR" sz="1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988784-968F-454B-A433-F1DAC1D8A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5980" y="1287641"/>
            <a:ext cx="3050971" cy="359142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3B7FD1-9FB2-41B7-84ED-1AC5A5E0EF86}"/>
              </a:ext>
            </a:extLst>
          </p:cNvPr>
          <p:cNvSpPr/>
          <p:nvPr/>
        </p:nvSpPr>
        <p:spPr>
          <a:xfrm>
            <a:off x="8885118" y="1571700"/>
            <a:ext cx="751732" cy="1122008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8AA84B-CE05-41B1-B64A-53BD0FC4BF89}"/>
              </a:ext>
            </a:extLst>
          </p:cNvPr>
          <p:cNvSpPr/>
          <p:nvPr/>
        </p:nvSpPr>
        <p:spPr>
          <a:xfrm>
            <a:off x="9884213" y="1493602"/>
            <a:ext cx="1098378" cy="1373708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26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5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DB45B0-7846-4B2A-B267-9036F32DB47A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 NG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5" name="자유형 6">
            <a:extLst>
              <a:ext uri="{FF2B5EF4-FFF2-40B4-BE49-F238E27FC236}">
                <a16:creationId xmlns:a16="http://schemas.microsoft.com/office/drawing/2014/main" id="{330A0F15-6636-41D5-B8C3-88207EA776B8}"/>
              </a:ext>
            </a:extLst>
          </p:cNvPr>
          <p:cNvSpPr/>
          <p:nvPr/>
        </p:nvSpPr>
        <p:spPr>
          <a:xfrm>
            <a:off x="267274" y="66022"/>
            <a:ext cx="800252" cy="800252"/>
          </a:xfrm>
          <a:custGeom>
            <a:avLst/>
            <a:gdLst>
              <a:gd name="connsiteX0" fmla="*/ 1234118 w 3291840"/>
              <a:gd name="connsiteY0" fmla="*/ 3237807 h 3291840"/>
              <a:gd name="connsiteX1" fmla="*/ 2057723 w 3291840"/>
              <a:gd name="connsiteY1" fmla="*/ 3237807 h 3291840"/>
              <a:gd name="connsiteX2" fmla="*/ 1977631 w 3291840"/>
              <a:gd name="connsiteY2" fmla="*/ 3258401 h 3291840"/>
              <a:gd name="connsiteX3" fmla="*/ 1645920 w 3291840"/>
              <a:gd name="connsiteY3" fmla="*/ 3291840 h 3291840"/>
              <a:gd name="connsiteX4" fmla="*/ 1314210 w 3291840"/>
              <a:gd name="connsiteY4" fmla="*/ 3258401 h 3291840"/>
              <a:gd name="connsiteX5" fmla="*/ 2490316 w 3291840"/>
              <a:gd name="connsiteY5" fmla="*/ 2913188 h 3291840"/>
              <a:gd name="connsiteX6" fmla="*/ 2264419 w 3291840"/>
              <a:gd name="connsiteY6" fmla="*/ 3139085 h 3291840"/>
              <a:gd name="connsiteX7" fmla="*/ 1945844 w 3291840"/>
              <a:gd name="connsiteY7" fmla="*/ 3139085 h 3291840"/>
              <a:gd name="connsiteX8" fmla="*/ 1952865 w 3291840"/>
              <a:gd name="connsiteY8" fmla="*/ 3138014 h 3291840"/>
              <a:gd name="connsiteX9" fmla="*/ 2371890 w 3291840"/>
              <a:gd name="connsiteY9" fmla="*/ 2985134 h 3291840"/>
              <a:gd name="connsiteX10" fmla="*/ 801524 w 3291840"/>
              <a:gd name="connsiteY10" fmla="*/ 2913188 h 3291840"/>
              <a:gd name="connsiteX11" fmla="*/ 919951 w 3291840"/>
              <a:gd name="connsiteY11" fmla="*/ 2985134 h 3291840"/>
              <a:gd name="connsiteX12" fmla="*/ 1338975 w 3291840"/>
              <a:gd name="connsiteY12" fmla="*/ 3138014 h 3291840"/>
              <a:gd name="connsiteX13" fmla="*/ 1345997 w 3291840"/>
              <a:gd name="connsiteY13" fmla="*/ 3139085 h 3291840"/>
              <a:gd name="connsiteX14" fmla="*/ 1027421 w 3291840"/>
              <a:gd name="connsiteY14" fmla="*/ 3139085 h 3291840"/>
              <a:gd name="connsiteX15" fmla="*/ 228788 w 3291840"/>
              <a:gd name="connsiteY15" fmla="*/ 2480067 h 3291840"/>
              <a:gd name="connsiteX16" fmla="*/ 811774 w 3291840"/>
              <a:gd name="connsiteY16" fmla="*/ 3063052 h 3291840"/>
              <a:gd name="connsiteX17" fmla="*/ 725670 w 3291840"/>
              <a:gd name="connsiteY17" fmla="*/ 3010743 h 3291840"/>
              <a:gd name="connsiteX18" fmla="*/ 281097 w 3291840"/>
              <a:gd name="connsiteY18" fmla="*/ 2566170 h 3291840"/>
              <a:gd name="connsiteX19" fmla="*/ 3063052 w 3291840"/>
              <a:gd name="connsiteY19" fmla="*/ 2480066 h 3291840"/>
              <a:gd name="connsiteX20" fmla="*/ 3010743 w 3291840"/>
              <a:gd name="connsiteY20" fmla="*/ 2566170 h 3291840"/>
              <a:gd name="connsiteX21" fmla="*/ 2566170 w 3291840"/>
              <a:gd name="connsiteY21" fmla="*/ 3010743 h 3291840"/>
              <a:gd name="connsiteX22" fmla="*/ 2480066 w 3291840"/>
              <a:gd name="connsiteY22" fmla="*/ 3063053 h 3291840"/>
              <a:gd name="connsiteX23" fmla="*/ 3139085 w 3291840"/>
              <a:gd name="connsiteY23" fmla="*/ 1945843 h 3291840"/>
              <a:gd name="connsiteX24" fmla="*/ 3139085 w 3291840"/>
              <a:gd name="connsiteY24" fmla="*/ 2264419 h 3291840"/>
              <a:gd name="connsiteX25" fmla="*/ 2913188 w 3291840"/>
              <a:gd name="connsiteY25" fmla="*/ 2490317 h 3291840"/>
              <a:gd name="connsiteX26" fmla="*/ 2985134 w 3291840"/>
              <a:gd name="connsiteY26" fmla="*/ 2371890 h 3291840"/>
              <a:gd name="connsiteX27" fmla="*/ 3138014 w 3291840"/>
              <a:gd name="connsiteY27" fmla="*/ 1952865 h 3291840"/>
              <a:gd name="connsiteX28" fmla="*/ 152755 w 3291840"/>
              <a:gd name="connsiteY28" fmla="*/ 1945843 h 3291840"/>
              <a:gd name="connsiteX29" fmla="*/ 153827 w 3291840"/>
              <a:gd name="connsiteY29" fmla="*/ 1952865 h 3291840"/>
              <a:gd name="connsiteX30" fmla="*/ 306706 w 3291840"/>
              <a:gd name="connsiteY30" fmla="*/ 2371890 h 3291840"/>
              <a:gd name="connsiteX31" fmla="*/ 378652 w 3291840"/>
              <a:gd name="connsiteY31" fmla="*/ 2490317 h 3291840"/>
              <a:gd name="connsiteX32" fmla="*/ 152755 w 3291840"/>
              <a:gd name="connsiteY32" fmla="*/ 2264419 h 3291840"/>
              <a:gd name="connsiteX33" fmla="*/ 54033 w 3291840"/>
              <a:gd name="connsiteY33" fmla="*/ 1234118 h 3291840"/>
              <a:gd name="connsiteX34" fmla="*/ 54033 w 3291840"/>
              <a:gd name="connsiteY34" fmla="*/ 2057723 h 3291840"/>
              <a:gd name="connsiteX35" fmla="*/ 33439 w 3291840"/>
              <a:gd name="connsiteY35" fmla="*/ 1977631 h 3291840"/>
              <a:gd name="connsiteX36" fmla="*/ 0 w 3291840"/>
              <a:gd name="connsiteY36" fmla="*/ 1645920 h 3291840"/>
              <a:gd name="connsiteX37" fmla="*/ 33439 w 3291840"/>
              <a:gd name="connsiteY37" fmla="*/ 1314210 h 3291840"/>
              <a:gd name="connsiteX38" fmla="*/ 3237807 w 3291840"/>
              <a:gd name="connsiteY38" fmla="*/ 1234118 h 3291840"/>
              <a:gd name="connsiteX39" fmla="*/ 3258401 w 3291840"/>
              <a:gd name="connsiteY39" fmla="*/ 1314210 h 3291840"/>
              <a:gd name="connsiteX40" fmla="*/ 3291840 w 3291840"/>
              <a:gd name="connsiteY40" fmla="*/ 1645920 h 3291840"/>
              <a:gd name="connsiteX41" fmla="*/ 3258401 w 3291840"/>
              <a:gd name="connsiteY41" fmla="*/ 1977631 h 3291840"/>
              <a:gd name="connsiteX42" fmla="*/ 3237807 w 3291840"/>
              <a:gd name="connsiteY42" fmla="*/ 2057723 h 3291840"/>
              <a:gd name="connsiteX43" fmla="*/ 2913188 w 3291840"/>
              <a:gd name="connsiteY43" fmla="*/ 801524 h 3291840"/>
              <a:gd name="connsiteX44" fmla="*/ 3139085 w 3291840"/>
              <a:gd name="connsiteY44" fmla="*/ 1027421 h 3291840"/>
              <a:gd name="connsiteX45" fmla="*/ 3139085 w 3291840"/>
              <a:gd name="connsiteY45" fmla="*/ 1345997 h 3291840"/>
              <a:gd name="connsiteX46" fmla="*/ 3138014 w 3291840"/>
              <a:gd name="connsiteY46" fmla="*/ 1338975 h 3291840"/>
              <a:gd name="connsiteX47" fmla="*/ 2985134 w 3291840"/>
              <a:gd name="connsiteY47" fmla="*/ 919951 h 3291840"/>
              <a:gd name="connsiteX48" fmla="*/ 378652 w 3291840"/>
              <a:gd name="connsiteY48" fmla="*/ 801524 h 3291840"/>
              <a:gd name="connsiteX49" fmla="*/ 306706 w 3291840"/>
              <a:gd name="connsiteY49" fmla="*/ 919951 h 3291840"/>
              <a:gd name="connsiteX50" fmla="*/ 153827 w 3291840"/>
              <a:gd name="connsiteY50" fmla="*/ 1338975 h 3291840"/>
              <a:gd name="connsiteX51" fmla="*/ 152755 w 3291840"/>
              <a:gd name="connsiteY51" fmla="*/ 1345997 h 3291840"/>
              <a:gd name="connsiteX52" fmla="*/ 152755 w 3291840"/>
              <a:gd name="connsiteY52" fmla="*/ 1027421 h 3291840"/>
              <a:gd name="connsiteX53" fmla="*/ 811774 w 3291840"/>
              <a:gd name="connsiteY53" fmla="*/ 228788 h 3291840"/>
              <a:gd name="connsiteX54" fmla="*/ 228788 w 3291840"/>
              <a:gd name="connsiteY54" fmla="*/ 811774 h 3291840"/>
              <a:gd name="connsiteX55" fmla="*/ 281097 w 3291840"/>
              <a:gd name="connsiteY55" fmla="*/ 725670 h 3291840"/>
              <a:gd name="connsiteX56" fmla="*/ 725670 w 3291840"/>
              <a:gd name="connsiteY56" fmla="*/ 281097 h 3291840"/>
              <a:gd name="connsiteX57" fmla="*/ 2480066 w 3291840"/>
              <a:gd name="connsiteY57" fmla="*/ 228788 h 3291840"/>
              <a:gd name="connsiteX58" fmla="*/ 2566170 w 3291840"/>
              <a:gd name="connsiteY58" fmla="*/ 281097 h 3291840"/>
              <a:gd name="connsiteX59" fmla="*/ 3010743 w 3291840"/>
              <a:gd name="connsiteY59" fmla="*/ 725670 h 3291840"/>
              <a:gd name="connsiteX60" fmla="*/ 3063052 w 3291840"/>
              <a:gd name="connsiteY60" fmla="*/ 811774 h 3291840"/>
              <a:gd name="connsiteX61" fmla="*/ 1945843 w 3291840"/>
              <a:gd name="connsiteY61" fmla="*/ 152755 h 3291840"/>
              <a:gd name="connsiteX62" fmla="*/ 2264419 w 3291840"/>
              <a:gd name="connsiteY62" fmla="*/ 152755 h 3291840"/>
              <a:gd name="connsiteX63" fmla="*/ 2490317 w 3291840"/>
              <a:gd name="connsiteY63" fmla="*/ 378652 h 3291840"/>
              <a:gd name="connsiteX64" fmla="*/ 2371890 w 3291840"/>
              <a:gd name="connsiteY64" fmla="*/ 306706 h 3291840"/>
              <a:gd name="connsiteX65" fmla="*/ 1952865 w 3291840"/>
              <a:gd name="connsiteY65" fmla="*/ 153827 h 3291840"/>
              <a:gd name="connsiteX66" fmla="*/ 1027421 w 3291840"/>
              <a:gd name="connsiteY66" fmla="*/ 152755 h 3291840"/>
              <a:gd name="connsiteX67" fmla="*/ 1345998 w 3291840"/>
              <a:gd name="connsiteY67" fmla="*/ 152755 h 3291840"/>
              <a:gd name="connsiteX68" fmla="*/ 1338975 w 3291840"/>
              <a:gd name="connsiteY68" fmla="*/ 153827 h 3291840"/>
              <a:gd name="connsiteX69" fmla="*/ 919951 w 3291840"/>
              <a:gd name="connsiteY69" fmla="*/ 306706 h 3291840"/>
              <a:gd name="connsiteX70" fmla="*/ 801523 w 3291840"/>
              <a:gd name="connsiteY70" fmla="*/ 378653 h 3291840"/>
              <a:gd name="connsiteX71" fmla="*/ 1645920 w 3291840"/>
              <a:gd name="connsiteY71" fmla="*/ 0 h 3291840"/>
              <a:gd name="connsiteX72" fmla="*/ 1977631 w 3291840"/>
              <a:gd name="connsiteY72" fmla="*/ 33439 h 3291840"/>
              <a:gd name="connsiteX73" fmla="*/ 2057723 w 3291840"/>
              <a:gd name="connsiteY73" fmla="*/ 54033 h 3291840"/>
              <a:gd name="connsiteX74" fmla="*/ 1234118 w 3291840"/>
              <a:gd name="connsiteY74" fmla="*/ 54033 h 3291840"/>
              <a:gd name="connsiteX75" fmla="*/ 1314210 w 3291840"/>
              <a:gd name="connsiteY75" fmla="*/ 33439 h 3291840"/>
              <a:gd name="connsiteX76" fmla="*/ 1645920 w 3291840"/>
              <a:gd name="connsiteY76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1840" h="3291840">
                <a:moveTo>
                  <a:pt x="1234118" y="3237807"/>
                </a:moveTo>
                <a:lnTo>
                  <a:pt x="2057723" y="3237807"/>
                </a:lnTo>
                <a:lnTo>
                  <a:pt x="1977631" y="3258401"/>
                </a:lnTo>
                <a:cubicBezTo>
                  <a:pt x="1870485" y="3280326"/>
                  <a:pt x="1759547" y="3291840"/>
                  <a:pt x="1645920" y="3291840"/>
                </a:cubicBezTo>
                <a:cubicBezTo>
                  <a:pt x="1532293" y="3291840"/>
                  <a:pt x="1421355" y="3280326"/>
                  <a:pt x="1314210" y="3258401"/>
                </a:cubicBezTo>
                <a:close/>
                <a:moveTo>
                  <a:pt x="2490316" y="2913188"/>
                </a:moveTo>
                <a:lnTo>
                  <a:pt x="2264419" y="3139085"/>
                </a:lnTo>
                <a:lnTo>
                  <a:pt x="1945844" y="3139085"/>
                </a:lnTo>
                <a:lnTo>
                  <a:pt x="1952865" y="3138014"/>
                </a:lnTo>
                <a:cubicBezTo>
                  <a:pt x="2101584" y="3107581"/>
                  <a:pt x="2242407" y="3055473"/>
                  <a:pt x="2371890" y="2985134"/>
                </a:cubicBezTo>
                <a:close/>
                <a:moveTo>
                  <a:pt x="801524" y="2913188"/>
                </a:moveTo>
                <a:lnTo>
                  <a:pt x="919951" y="2985134"/>
                </a:lnTo>
                <a:cubicBezTo>
                  <a:pt x="1049433" y="3055473"/>
                  <a:pt x="1190256" y="3107581"/>
                  <a:pt x="1338975" y="3138014"/>
                </a:cubicBezTo>
                <a:lnTo>
                  <a:pt x="1345997" y="3139085"/>
                </a:lnTo>
                <a:lnTo>
                  <a:pt x="1027421" y="3139085"/>
                </a:lnTo>
                <a:close/>
                <a:moveTo>
                  <a:pt x="228788" y="2480067"/>
                </a:moveTo>
                <a:lnTo>
                  <a:pt x="811774" y="3063052"/>
                </a:lnTo>
                <a:lnTo>
                  <a:pt x="725670" y="3010743"/>
                </a:lnTo>
                <a:cubicBezTo>
                  <a:pt x="550543" y="2892430"/>
                  <a:pt x="399411" y="2741297"/>
                  <a:pt x="281097" y="2566170"/>
                </a:cubicBezTo>
                <a:close/>
                <a:moveTo>
                  <a:pt x="3063052" y="2480066"/>
                </a:moveTo>
                <a:lnTo>
                  <a:pt x="3010743" y="2566170"/>
                </a:lnTo>
                <a:cubicBezTo>
                  <a:pt x="2892430" y="2741297"/>
                  <a:pt x="2741297" y="2892430"/>
                  <a:pt x="2566170" y="3010743"/>
                </a:cubicBezTo>
                <a:lnTo>
                  <a:pt x="2480066" y="3063053"/>
                </a:lnTo>
                <a:close/>
                <a:moveTo>
                  <a:pt x="3139085" y="1945843"/>
                </a:moveTo>
                <a:lnTo>
                  <a:pt x="3139085" y="2264419"/>
                </a:lnTo>
                <a:lnTo>
                  <a:pt x="2913188" y="2490317"/>
                </a:lnTo>
                <a:lnTo>
                  <a:pt x="2985134" y="2371890"/>
                </a:lnTo>
                <a:cubicBezTo>
                  <a:pt x="3055473" y="2242407"/>
                  <a:pt x="3107581" y="2101584"/>
                  <a:pt x="3138014" y="1952865"/>
                </a:cubicBezTo>
                <a:close/>
                <a:moveTo>
                  <a:pt x="152755" y="1945843"/>
                </a:moveTo>
                <a:lnTo>
                  <a:pt x="153827" y="1952865"/>
                </a:lnTo>
                <a:cubicBezTo>
                  <a:pt x="184259" y="2101584"/>
                  <a:pt x="236367" y="2242407"/>
                  <a:pt x="306706" y="2371890"/>
                </a:cubicBezTo>
                <a:lnTo>
                  <a:pt x="378652" y="2490317"/>
                </a:lnTo>
                <a:lnTo>
                  <a:pt x="152755" y="2264419"/>
                </a:lnTo>
                <a:close/>
                <a:moveTo>
                  <a:pt x="54033" y="1234118"/>
                </a:moveTo>
                <a:lnTo>
                  <a:pt x="54033" y="2057723"/>
                </a:lnTo>
                <a:lnTo>
                  <a:pt x="33439" y="1977631"/>
                </a:lnTo>
                <a:cubicBezTo>
                  <a:pt x="11514" y="1870485"/>
                  <a:pt x="0" y="1759547"/>
                  <a:pt x="0" y="1645920"/>
                </a:cubicBezTo>
                <a:cubicBezTo>
                  <a:pt x="0" y="1532293"/>
                  <a:pt x="11514" y="1421355"/>
                  <a:pt x="33439" y="1314210"/>
                </a:cubicBezTo>
                <a:close/>
                <a:moveTo>
                  <a:pt x="3237807" y="1234118"/>
                </a:moveTo>
                <a:lnTo>
                  <a:pt x="3258401" y="1314210"/>
                </a:lnTo>
                <a:cubicBezTo>
                  <a:pt x="3280326" y="1421355"/>
                  <a:pt x="3291840" y="1532293"/>
                  <a:pt x="3291840" y="1645920"/>
                </a:cubicBezTo>
                <a:cubicBezTo>
                  <a:pt x="3291840" y="1759547"/>
                  <a:pt x="3280326" y="1870485"/>
                  <a:pt x="3258401" y="1977631"/>
                </a:cubicBezTo>
                <a:lnTo>
                  <a:pt x="3237807" y="2057723"/>
                </a:lnTo>
                <a:close/>
                <a:moveTo>
                  <a:pt x="2913188" y="801524"/>
                </a:moveTo>
                <a:lnTo>
                  <a:pt x="3139085" y="1027421"/>
                </a:lnTo>
                <a:lnTo>
                  <a:pt x="3139085" y="1345997"/>
                </a:lnTo>
                <a:lnTo>
                  <a:pt x="3138014" y="1338975"/>
                </a:lnTo>
                <a:cubicBezTo>
                  <a:pt x="3107581" y="1190256"/>
                  <a:pt x="3055473" y="1049433"/>
                  <a:pt x="2985134" y="919951"/>
                </a:cubicBezTo>
                <a:close/>
                <a:moveTo>
                  <a:pt x="378652" y="801524"/>
                </a:moveTo>
                <a:lnTo>
                  <a:pt x="306706" y="919951"/>
                </a:lnTo>
                <a:cubicBezTo>
                  <a:pt x="236367" y="1049433"/>
                  <a:pt x="184259" y="1190256"/>
                  <a:pt x="153827" y="1338975"/>
                </a:cubicBezTo>
                <a:lnTo>
                  <a:pt x="152755" y="1345997"/>
                </a:lnTo>
                <a:lnTo>
                  <a:pt x="152755" y="1027421"/>
                </a:lnTo>
                <a:close/>
                <a:moveTo>
                  <a:pt x="811774" y="228788"/>
                </a:moveTo>
                <a:lnTo>
                  <a:pt x="228788" y="811774"/>
                </a:lnTo>
                <a:lnTo>
                  <a:pt x="281097" y="725670"/>
                </a:lnTo>
                <a:cubicBezTo>
                  <a:pt x="399411" y="550543"/>
                  <a:pt x="550543" y="399411"/>
                  <a:pt x="725670" y="281097"/>
                </a:cubicBezTo>
                <a:close/>
                <a:moveTo>
                  <a:pt x="2480066" y="228788"/>
                </a:moveTo>
                <a:lnTo>
                  <a:pt x="2566170" y="281097"/>
                </a:lnTo>
                <a:cubicBezTo>
                  <a:pt x="2741297" y="399411"/>
                  <a:pt x="2892430" y="550543"/>
                  <a:pt x="3010743" y="725670"/>
                </a:cubicBezTo>
                <a:lnTo>
                  <a:pt x="3063052" y="811774"/>
                </a:lnTo>
                <a:close/>
                <a:moveTo>
                  <a:pt x="1945843" y="152755"/>
                </a:moveTo>
                <a:lnTo>
                  <a:pt x="2264419" y="152755"/>
                </a:lnTo>
                <a:lnTo>
                  <a:pt x="2490317" y="378652"/>
                </a:lnTo>
                <a:lnTo>
                  <a:pt x="2371890" y="306706"/>
                </a:lnTo>
                <a:cubicBezTo>
                  <a:pt x="2242407" y="236367"/>
                  <a:pt x="2101584" y="184259"/>
                  <a:pt x="1952865" y="153827"/>
                </a:cubicBezTo>
                <a:close/>
                <a:moveTo>
                  <a:pt x="1027421" y="152755"/>
                </a:moveTo>
                <a:lnTo>
                  <a:pt x="1345998" y="152755"/>
                </a:lnTo>
                <a:lnTo>
                  <a:pt x="1338975" y="153827"/>
                </a:lnTo>
                <a:cubicBezTo>
                  <a:pt x="1190256" y="184259"/>
                  <a:pt x="1049433" y="236367"/>
                  <a:pt x="919951" y="306706"/>
                </a:cubicBezTo>
                <a:lnTo>
                  <a:pt x="801523" y="378653"/>
                </a:lnTo>
                <a:close/>
                <a:moveTo>
                  <a:pt x="1645920" y="0"/>
                </a:moveTo>
                <a:cubicBezTo>
                  <a:pt x="1759547" y="0"/>
                  <a:pt x="1870485" y="11514"/>
                  <a:pt x="1977631" y="33439"/>
                </a:cubicBezTo>
                <a:lnTo>
                  <a:pt x="2057723" y="54033"/>
                </a:lnTo>
                <a:lnTo>
                  <a:pt x="1234118" y="54033"/>
                </a:lnTo>
                <a:lnTo>
                  <a:pt x="1314210" y="33439"/>
                </a:lnTo>
                <a:cubicBezTo>
                  <a:pt x="1421355" y="11514"/>
                  <a:pt x="1532293" y="0"/>
                  <a:pt x="1645920" y="0"/>
                </a:cubicBezTo>
                <a:close/>
              </a:path>
            </a:pathLst>
          </a:cu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46FAE6-FD61-4840-B104-65B15C01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3" y="195906"/>
            <a:ext cx="568850" cy="5502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529BC5-EE8B-4A93-BE52-66E6591D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00" y="866274"/>
            <a:ext cx="3997611" cy="35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33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17269-6A98-407A-A4F3-1089A143519F}"/>
              </a:ext>
            </a:extLst>
          </p:cNvPr>
          <p:cNvSpPr/>
          <p:nvPr/>
        </p:nvSpPr>
        <p:spPr>
          <a:xfrm>
            <a:off x="174533" y="6020288"/>
            <a:ext cx="1292225" cy="80025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48ECA5-BD90-4DEE-B121-87357640DAFA}"/>
              </a:ext>
            </a:extLst>
          </p:cNvPr>
          <p:cNvSpPr/>
          <p:nvPr/>
        </p:nvSpPr>
        <p:spPr>
          <a:xfrm>
            <a:off x="174533" y="1045050"/>
            <a:ext cx="1292225" cy="4143637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D5BED3-2E00-4ABA-9D33-E7D3BBC0B27D}"/>
              </a:ext>
            </a:extLst>
          </p:cNvPr>
          <p:cNvGrpSpPr/>
          <p:nvPr/>
        </p:nvGrpSpPr>
        <p:grpSpPr>
          <a:xfrm>
            <a:off x="9139299" y="1865925"/>
            <a:ext cx="2564138" cy="3580277"/>
            <a:chOff x="8694394" y="1933618"/>
            <a:chExt cx="2564138" cy="358027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4D0F5FB-1A35-41EE-9D6D-0983C6383CD8}"/>
                </a:ext>
              </a:extLst>
            </p:cNvPr>
            <p:cNvGrpSpPr/>
            <p:nvPr/>
          </p:nvGrpSpPr>
          <p:grpSpPr>
            <a:xfrm>
              <a:off x="8694394" y="1933618"/>
              <a:ext cx="2564138" cy="3580277"/>
              <a:chOff x="2490568" y="1102506"/>
              <a:chExt cx="2281091" cy="2539109"/>
            </a:xfrm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E0671E86-908D-4A90-94EA-7DF40622E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305" y="2566458"/>
                <a:ext cx="2270681" cy="10660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0" tIns="4572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/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7D065788-2619-4D58-B033-F0F3DAEC4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1986" y="3461615"/>
                <a:ext cx="180000" cy="180000"/>
              </a:xfrm>
              <a:prstGeom prst="rect">
                <a:avLst/>
              </a:prstGeom>
              <a:solidFill>
                <a:srgbClr val="FA3C71"/>
              </a:solidFill>
              <a:ln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+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1D1313E0-CA88-4588-9361-7549DD1F2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0568" y="1102506"/>
                <a:ext cx="2281091" cy="146395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D2618C1-4F3A-4738-B2F4-394C32407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9165" y="2210702"/>
              <a:ext cx="1731064" cy="1683350"/>
            </a:xfrm>
            <a:prstGeom prst="ellipse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7318E4-414B-49C7-8C21-1F5CDF313DB1}"/>
              </a:ext>
            </a:extLst>
          </p:cNvPr>
          <p:cNvGrpSpPr/>
          <p:nvPr/>
        </p:nvGrpSpPr>
        <p:grpSpPr>
          <a:xfrm>
            <a:off x="3771741" y="1865925"/>
            <a:ext cx="2564138" cy="3580277"/>
            <a:chOff x="5071409" y="1933618"/>
            <a:chExt cx="2564138" cy="358027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1861C65-3871-455D-B08C-798B984A64BA}"/>
                </a:ext>
              </a:extLst>
            </p:cNvPr>
            <p:cNvGrpSpPr/>
            <p:nvPr/>
          </p:nvGrpSpPr>
          <p:grpSpPr>
            <a:xfrm>
              <a:off x="5071409" y="1933618"/>
              <a:ext cx="2564138" cy="3580277"/>
              <a:chOff x="2490568" y="1102506"/>
              <a:chExt cx="2281091" cy="2539109"/>
            </a:xfrm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814F4A8-248F-49A8-9574-5BF3601DA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305" y="2566458"/>
                <a:ext cx="2270681" cy="10660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0" tIns="4572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C09AC681-E02E-4B8B-81FB-4B119CE4E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1986" y="3461615"/>
                <a:ext cx="180000" cy="180000"/>
              </a:xfrm>
              <a:prstGeom prst="rect">
                <a:avLst/>
              </a:prstGeom>
              <a:solidFill>
                <a:srgbClr val="FA3C71"/>
              </a:solidFill>
              <a:ln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+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0C094ACB-97A0-41D4-86D1-84E4A8225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0568" y="1102506"/>
                <a:ext cx="2281091" cy="146395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8B64DB7-7D05-49A1-BA7E-94FC62A6410C}"/>
                </a:ext>
              </a:extLst>
            </p:cNvPr>
            <p:cNvSpPr/>
            <p:nvPr/>
          </p:nvSpPr>
          <p:spPr>
            <a:xfrm>
              <a:off x="5537849" y="2116435"/>
              <a:ext cx="1709873" cy="1737632"/>
            </a:xfrm>
            <a:prstGeom prst="ellipse">
              <a:avLst/>
            </a:prstGeom>
            <a:blipFill>
              <a:blip r:embed="rId4"/>
              <a:stretch>
                <a:fillRect l="-264" t="6260" r="264" b="-626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479F0AF-1A93-41CC-978D-933E75200052}"/>
              </a:ext>
            </a:extLst>
          </p:cNvPr>
          <p:cNvGrpSpPr/>
          <p:nvPr/>
        </p:nvGrpSpPr>
        <p:grpSpPr>
          <a:xfrm>
            <a:off x="1087962" y="1865925"/>
            <a:ext cx="2564138" cy="3580277"/>
            <a:chOff x="1462582" y="1933618"/>
            <a:chExt cx="2564138" cy="358027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BB18DF-F18A-4C4E-8DFE-893382CDF80D}"/>
                </a:ext>
              </a:extLst>
            </p:cNvPr>
            <p:cNvGrpSpPr/>
            <p:nvPr/>
          </p:nvGrpSpPr>
          <p:grpSpPr>
            <a:xfrm>
              <a:off x="1462582" y="1933618"/>
              <a:ext cx="2564138" cy="3580277"/>
              <a:chOff x="2490568" y="1102506"/>
              <a:chExt cx="2281091" cy="2539109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7677ABB9-2F59-43D2-B49A-C0F7BF337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305" y="2566458"/>
                <a:ext cx="2270681" cy="10660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0" tIns="4572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F0C9E380-8C39-436A-ABC6-1662A3F65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1986" y="3461615"/>
                <a:ext cx="180000" cy="180000"/>
              </a:xfrm>
              <a:prstGeom prst="rect">
                <a:avLst/>
              </a:prstGeom>
              <a:solidFill>
                <a:srgbClr val="FA3C71"/>
              </a:solidFill>
              <a:ln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+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25520A58-FDE4-4262-8E53-D328CE106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0568" y="1102506"/>
                <a:ext cx="2281091" cy="146395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35" name="Picture 2" descr="라이언 이미지 검색결과">
              <a:extLst>
                <a:ext uri="{FF2B5EF4-FFF2-40B4-BE49-F238E27FC236}">
                  <a16:creationId xmlns:a16="http://schemas.microsoft.com/office/drawing/2014/main" id="{6AB296ED-3288-4A72-A753-4199229F6D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8" t="32206" r="12777" b="30212"/>
            <a:stretch/>
          </p:blipFill>
          <p:spPr bwMode="auto">
            <a:xfrm>
              <a:off x="1856144" y="2210701"/>
              <a:ext cx="1800000" cy="158838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9FD44A-E9D6-45F8-98BB-99C4642C79F3}"/>
              </a:ext>
            </a:extLst>
          </p:cNvPr>
          <p:cNvSpPr/>
          <p:nvPr/>
        </p:nvSpPr>
        <p:spPr>
          <a:xfrm>
            <a:off x="174533" y="967563"/>
            <a:ext cx="913429" cy="5852977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677A010-10B7-4F94-BEB4-BDA2EA70A6FF}"/>
              </a:ext>
            </a:extLst>
          </p:cNvPr>
          <p:cNvGrpSpPr/>
          <p:nvPr/>
        </p:nvGrpSpPr>
        <p:grpSpPr>
          <a:xfrm>
            <a:off x="6455520" y="1865925"/>
            <a:ext cx="2564138" cy="3580277"/>
            <a:chOff x="2490568" y="1102506"/>
            <a:chExt cx="2281091" cy="2539109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D7444FF4-3C32-4E31-AAB4-BA5DE4FA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305" y="2566458"/>
              <a:ext cx="2270681" cy="1066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/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5EF1387A-8D7F-4BD1-9166-ACD4635E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986" y="3461615"/>
              <a:ext cx="180000" cy="180000"/>
            </a:xfrm>
            <a:prstGeom prst="rect">
              <a:avLst/>
            </a:prstGeom>
            <a:solidFill>
              <a:srgbClr val="FA3C71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+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C9DAB8DD-CC2F-4002-A22A-681EB6DB1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568" y="1102506"/>
              <a:ext cx="2281091" cy="146395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2E375F7-8116-45F2-A2F0-9DC744D3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650" y="2048742"/>
            <a:ext cx="1853290" cy="173929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6493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/>
        </p:nvSpPr>
        <p:spPr>
          <a:xfrm>
            <a:off x="3596374" y="2006115"/>
            <a:ext cx="5538159" cy="4664054"/>
          </a:xfrm>
          <a:prstGeom prst="triangle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이등변 삼각형 43"/>
          <p:cNvSpPr/>
          <p:nvPr/>
        </p:nvSpPr>
        <p:spPr>
          <a:xfrm>
            <a:off x="5610753" y="1981823"/>
            <a:ext cx="1509401" cy="1271166"/>
          </a:xfrm>
          <a:prstGeom prst="triangle">
            <a:avLst/>
          </a:prstGeom>
          <a:noFill/>
          <a:ln w="127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288" y="4672635"/>
            <a:ext cx="3069568" cy="1829534"/>
          </a:xfrm>
          <a:prstGeom prst="rect">
            <a:avLst/>
          </a:prstGeom>
        </p:spPr>
      </p:pic>
      <p:sp>
        <p:nvSpPr>
          <p:cNvPr id="47" name="포인트가 5개인 별 46"/>
          <p:cNvSpPr/>
          <p:nvPr/>
        </p:nvSpPr>
        <p:spPr>
          <a:xfrm>
            <a:off x="5681864" y="738192"/>
            <a:ext cx="1298165" cy="1298165"/>
          </a:xfrm>
          <a:prstGeom prst="star5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52932" y="1228785"/>
            <a:ext cx="2254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목 적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52932" y="2668687"/>
            <a:ext cx="225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목 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52932" y="3721108"/>
            <a:ext cx="225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전 </a:t>
            </a: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략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A3C71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목적 및 전략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D9D58C-F791-4A7A-99E4-59A3885CBFC7}"/>
              </a:ext>
            </a:extLst>
          </p:cNvPr>
          <p:cNvSpPr/>
          <p:nvPr/>
        </p:nvSpPr>
        <p:spPr>
          <a:xfrm>
            <a:off x="28575" y="2841472"/>
            <a:ext cx="1292225" cy="4016527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FF0E97-B56B-41FC-9E83-E72681EEBFA2}"/>
              </a:ext>
            </a:extLst>
          </p:cNvPr>
          <p:cNvSpPr/>
          <p:nvPr/>
        </p:nvSpPr>
        <p:spPr>
          <a:xfrm>
            <a:off x="28575" y="707950"/>
            <a:ext cx="1292225" cy="1298165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D497568-BFC7-41EE-8E34-B9D72ED72A7D}"/>
              </a:ext>
            </a:extLst>
          </p:cNvPr>
          <p:cNvGrpSpPr/>
          <p:nvPr/>
        </p:nvGrpSpPr>
        <p:grpSpPr>
          <a:xfrm>
            <a:off x="345740" y="132271"/>
            <a:ext cx="624548" cy="544863"/>
            <a:chOff x="236578" y="1904626"/>
            <a:chExt cx="831273" cy="659284"/>
          </a:xfrm>
        </p:grpSpPr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E97FE5AF-5E89-4B77-B5D6-708F69652030}"/>
                </a:ext>
              </a:extLst>
            </p:cNvPr>
            <p:cNvSpPr/>
            <p:nvPr/>
          </p:nvSpPr>
          <p:spPr>
            <a:xfrm>
              <a:off x="236578" y="1904626"/>
              <a:ext cx="831273" cy="659284"/>
            </a:xfrm>
            <a:prstGeom prst="triangle">
              <a:avLst/>
            </a:prstGeom>
            <a:solidFill>
              <a:srgbClr val="FA3C71"/>
            </a:soli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B4A2AC0-8171-44E0-95A0-09CBC8760DD4}"/>
                </a:ext>
              </a:extLst>
            </p:cNvPr>
            <p:cNvCxnSpPr/>
            <p:nvPr/>
          </p:nvCxnSpPr>
          <p:spPr>
            <a:xfrm>
              <a:off x="406400" y="2301031"/>
              <a:ext cx="5048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322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17269-6A98-407A-A4F3-1089A143519F}"/>
              </a:ext>
            </a:extLst>
          </p:cNvPr>
          <p:cNvSpPr/>
          <p:nvPr/>
        </p:nvSpPr>
        <p:spPr>
          <a:xfrm>
            <a:off x="174533" y="6020288"/>
            <a:ext cx="1292225" cy="80025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48ECA5-BD90-4DEE-B121-87357640DAFA}"/>
              </a:ext>
            </a:extLst>
          </p:cNvPr>
          <p:cNvSpPr/>
          <p:nvPr/>
        </p:nvSpPr>
        <p:spPr>
          <a:xfrm>
            <a:off x="174533" y="1045050"/>
            <a:ext cx="1292225" cy="4143637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FA7C65-19F1-43EB-AC99-19087FC86D9A}"/>
              </a:ext>
            </a:extLst>
          </p:cNvPr>
          <p:cNvGrpSpPr/>
          <p:nvPr/>
        </p:nvGrpSpPr>
        <p:grpSpPr>
          <a:xfrm>
            <a:off x="4827303" y="1458358"/>
            <a:ext cx="3364745" cy="3941284"/>
            <a:chOff x="6764802" y="1143000"/>
            <a:chExt cx="3903197" cy="457200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413E4F9-34F5-4CC9-BDD6-DDDCBB25B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59228"/>
            <a:stretch/>
          </p:blipFill>
          <p:spPr>
            <a:xfrm>
              <a:off x="6939766" y="1143000"/>
              <a:ext cx="3728233" cy="45720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EC0DE3F-2BE1-4DEC-A565-3AA4AAE40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4802" y="3194941"/>
              <a:ext cx="1031341" cy="681734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340F5E-E791-42E8-BA65-78D4269B41C5}"/>
              </a:ext>
            </a:extLst>
          </p:cNvPr>
          <p:cNvSpPr/>
          <p:nvPr/>
        </p:nvSpPr>
        <p:spPr>
          <a:xfrm>
            <a:off x="174533" y="967563"/>
            <a:ext cx="913429" cy="5852977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349A6EC-BA66-4346-8C0B-CA780FB4B061}"/>
              </a:ext>
            </a:extLst>
          </p:cNvPr>
          <p:cNvGrpSpPr/>
          <p:nvPr/>
        </p:nvGrpSpPr>
        <p:grpSpPr>
          <a:xfrm>
            <a:off x="10246704" y="2304233"/>
            <a:ext cx="600243" cy="2045065"/>
            <a:chOff x="12774004" y="2304233"/>
            <a:chExt cx="600243" cy="204506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1C25CBA-8960-4879-8A9E-EB1673B04906}"/>
                </a:ext>
              </a:extLst>
            </p:cNvPr>
            <p:cNvSpPr/>
            <p:nvPr/>
          </p:nvSpPr>
          <p:spPr>
            <a:xfrm>
              <a:off x="12774004" y="3966781"/>
              <a:ext cx="303367" cy="303367"/>
            </a:xfrm>
            <a:prstGeom prst="ellipse">
              <a:avLst/>
            </a:prstGeom>
            <a:solidFill>
              <a:srgbClr val="FDE723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F45102-83F8-4EEE-8BFF-760FAABAC987}"/>
                </a:ext>
              </a:extLst>
            </p:cNvPr>
            <p:cNvSpPr txBox="1"/>
            <p:nvPr/>
          </p:nvSpPr>
          <p:spPr>
            <a:xfrm>
              <a:off x="13077371" y="3887633"/>
              <a:ext cx="296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+mn-cs"/>
                </a:rPr>
                <a:t>4</a:t>
              </a:r>
              <a:endPara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A3D07F9-A1F4-4381-8D6C-FCEF2EC661D8}"/>
                </a:ext>
              </a:extLst>
            </p:cNvPr>
            <p:cNvSpPr/>
            <p:nvPr/>
          </p:nvSpPr>
          <p:spPr>
            <a:xfrm>
              <a:off x="12774004" y="3465543"/>
              <a:ext cx="303367" cy="303367"/>
            </a:xfrm>
            <a:prstGeom prst="ellipse">
              <a:avLst/>
            </a:prstGeom>
            <a:solidFill>
              <a:srgbClr val="35B778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447C57-BDFD-43B3-A4E6-F307CF2E5113}"/>
                </a:ext>
              </a:extLst>
            </p:cNvPr>
            <p:cNvSpPr txBox="1"/>
            <p:nvPr/>
          </p:nvSpPr>
          <p:spPr>
            <a:xfrm>
              <a:off x="13077371" y="3386395"/>
              <a:ext cx="296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+mn-cs"/>
                </a:rPr>
                <a:t>3</a:t>
              </a:r>
              <a:endPara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A8AE7A7-AA9E-41BD-8D83-AD28FD843770}"/>
                </a:ext>
              </a:extLst>
            </p:cNvPr>
            <p:cNvSpPr/>
            <p:nvPr/>
          </p:nvSpPr>
          <p:spPr>
            <a:xfrm>
              <a:off x="12774004" y="2885157"/>
              <a:ext cx="303367" cy="303367"/>
            </a:xfrm>
            <a:prstGeom prst="ellipse">
              <a:avLst/>
            </a:prstGeom>
            <a:solidFill>
              <a:srgbClr val="30678D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F282EF-8818-4907-830D-6A5475276C00}"/>
                </a:ext>
              </a:extLst>
            </p:cNvPr>
            <p:cNvSpPr txBox="1"/>
            <p:nvPr/>
          </p:nvSpPr>
          <p:spPr>
            <a:xfrm>
              <a:off x="13077371" y="2806009"/>
              <a:ext cx="296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+mn-cs"/>
                </a:rPr>
                <a:t>2</a:t>
              </a:r>
              <a:endPara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65E3864-2E35-4BFF-B54C-41B6B88F8AFC}"/>
                </a:ext>
              </a:extLst>
            </p:cNvPr>
            <p:cNvSpPr/>
            <p:nvPr/>
          </p:nvSpPr>
          <p:spPr>
            <a:xfrm>
              <a:off x="12774004" y="2383381"/>
              <a:ext cx="303367" cy="303367"/>
            </a:xfrm>
            <a:prstGeom prst="ellipse">
              <a:avLst/>
            </a:prstGeom>
            <a:solidFill>
              <a:srgbClr val="440154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5ED311-5B96-464F-B22E-0FDBF2471970}"/>
                </a:ext>
              </a:extLst>
            </p:cNvPr>
            <p:cNvSpPr txBox="1"/>
            <p:nvPr/>
          </p:nvSpPr>
          <p:spPr>
            <a:xfrm>
              <a:off x="13077371" y="2304233"/>
              <a:ext cx="296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+mn-cs"/>
                </a:rPr>
                <a:t>1</a:t>
              </a:r>
              <a:endPara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1훈하얀고양이 R" panose="02020603020101020101" pitchFamily="18" charset="-127"/>
                <a:ea typeface="1훈하얀고양이 R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11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(1) 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133523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3693537"/>
            <a:ext cx="1292225" cy="3164463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F0764-D4AC-426E-A9FD-0F3D049527BC}"/>
              </a:ext>
            </a:extLst>
          </p:cNvPr>
          <p:cNvSpPr txBox="1"/>
          <p:nvPr/>
        </p:nvSpPr>
        <p:spPr>
          <a:xfrm>
            <a:off x="1528259" y="805723"/>
            <a:ext cx="680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개요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King county data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는 아래와 같은 데이터셋으로 구성되어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CC716A-539E-42D9-8806-03E69B029FB6}"/>
              </a:ext>
            </a:extLst>
          </p:cNvPr>
          <p:cNvSpPr/>
          <p:nvPr/>
        </p:nvSpPr>
        <p:spPr>
          <a:xfrm>
            <a:off x="1505399" y="805723"/>
            <a:ext cx="45719" cy="369332"/>
          </a:xfrm>
          <a:prstGeom prst="rect">
            <a:avLst/>
          </a:prstGeom>
          <a:solidFill>
            <a:srgbClr val="FA3C71"/>
          </a:solidFill>
          <a:ln>
            <a:solidFill>
              <a:srgbClr val="FA3C7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70">
            <a:extLst>
              <a:ext uri="{FF2B5EF4-FFF2-40B4-BE49-F238E27FC236}">
                <a16:creationId xmlns:a16="http://schemas.microsoft.com/office/drawing/2014/main" id="{A92E6E11-85B9-4E61-B35E-590E9485F8ED}"/>
              </a:ext>
            </a:extLst>
          </p:cNvPr>
          <p:cNvSpPr/>
          <p:nvPr/>
        </p:nvSpPr>
        <p:spPr>
          <a:xfrm>
            <a:off x="1551118" y="1390364"/>
            <a:ext cx="10098630" cy="1451109"/>
          </a:xfrm>
          <a:prstGeom prst="roundRect">
            <a:avLst>
              <a:gd name="adj" fmla="val 3843"/>
            </a:avLst>
          </a:prstGeom>
          <a:solidFill>
            <a:schemeClr val="bg1"/>
          </a:solidFill>
          <a:ln w="28575">
            <a:solidFill>
              <a:srgbClr val="FA3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70">
            <a:extLst>
              <a:ext uri="{FF2B5EF4-FFF2-40B4-BE49-F238E27FC236}">
                <a16:creationId xmlns:a16="http://schemas.microsoft.com/office/drawing/2014/main" id="{4FE5857D-4093-49CD-BD12-216790DA7A53}"/>
              </a:ext>
            </a:extLst>
          </p:cNvPr>
          <p:cNvSpPr/>
          <p:nvPr/>
        </p:nvSpPr>
        <p:spPr>
          <a:xfrm>
            <a:off x="1551118" y="3233894"/>
            <a:ext cx="10098630" cy="3353243"/>
          </a:xfrm>
          <a:prstGeom prst="roundRect">
            <a:avLst>
              <a:gd name="adj" fmla="val 3843"/>
            </a:avLst>
          </a:prstGeom>
          <a:solidFill>
            <a:schemeClr val="bg1"/>
          </a:solidFill>
          <a:ln w="28575">
            <a:solidFill>
              <a:srgbClr val="FA3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FB156A-0F12-4271-A20B-8E7B21628C20}"/>
              </a:ext>
            </a:extLst>
          </p:cNvPr>
          <p:cNvSpPr txBox="1"/>
          <p:nvPr/>
        </p:nvSpPr>
        <p:spPr>
          <a:xfrm>
            <a:off x="1842321" y="1447550"/>
            <a:ext cx="6532038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Data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Set :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House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Sales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in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King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County,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USA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획득경로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: Kaggle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Data Size: 21,613 x 21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182AE2-C7A9-4959-9174-C10961797231}"/>
              </a:ext>
            </a:extLst>
          </p:cNvPr>
          <p:cNvSpPr txBox="1"/>
          <p:nvPr/>
        </p:nvSpPr>
        <p:spPr>
          <a:xfrm>
            <a:off x="1650306" y="3268556"/>
            <a:ext cx="250839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ID</a:t>
            </a: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Date</a:t>
            </a: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Price</a:t>
            </a: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Bedrooms</a:t>
            </a: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Bathrooms</a:t>
            </a:r>
          </a:p>
          <a:p>
            <a:r>
              <a:rPr lang="en-US" altLang="ko-KR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Sqft_living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Sqft_lot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Floors</a:t>
            </a: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Waterfront</a:t>
            </a: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View</a:t>
            </a: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Condition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5407B-91FD-4768-A518-1FC913AE0B0C}"/>
              </a:ext>
            </a:extLst>
          </p:cNvPr>
          <p:cNvSpPr txBox="1"/>
          <p:nvPr/>
        </p:nvSpPr>
        <p:spPr>
          <a:xfrm>
            <a:off x="6677515" y="3337471"/>
            <a:ext cx="25083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Grade </a:t>
            </a:r>
          </a:p>
          <a:p>
            <a:r>
              <a:rPr lang="en-US" altLang="ko-KR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Sqft_above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Sqft_basement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Yr_built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Yr_renovated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Zip code</a:t>
            </a: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Lat</a:t>
            </a: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Long</a:t>
            </a:r>
          </a:p>
          <a:p>
            <a:r>
              <a:rPr lang="en-US" altLang="ko-KR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Sqft_living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Sqft_lots15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2F20614-FAF8-42BB-81E9-48F21FBECE3B}"/>
              </a:ext>
            </a:extLst>
          </p:cNvPr>
          <p:cNvCxnSpPr>
            <a:cxnSpLocks/>
          </p:cNvCxnSpPr>
          <p:nvPr/>
        </p:nvCxnSpPr>
        <p:spPr>
          <a:xfrm>
            <a:off x="6600999" y="3488610"/>
            <a:ext cx="0" cy="2903843"/>
          </a:xfrm>
          <a:prstGeom prst="line">
            <a:avLst/>
          </a:prstGeom>
          <a:ln w="19050"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F9C158-8798-4C49-9EEB-7A22C04956F8}"/>
              </a:ext>
            </a:extLst>
          </p:cNvPr>
          <p:cNvSpPr txBox="1"/>
          <p:nvPr/>
        </p:nvSpPr>
        <p:spPr>
          <a:xfrm>
            <a:off x="3476231" y="3254916"/>
            <a:ext cx="30230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Unique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ID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for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each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home sold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Date of the home sale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Price of each home sold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Number of bedrooms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Number of bathrooms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Square footage of the home living space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Square footage of the land 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Number of floors 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Overlooking the waterfront or not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How good the view is 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Condition of the house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A39691-670E-423A-8C4C-773FD6A61839}"/>
              </a:ext>
            </a:extLst>
          </p:cNvPr>
          <p:cNvSpPr txBox="1"/>
          <p:nvPr/>
        </p:nvSpPr>
        <p:spPr>
          <a:xfrm>
            <a:off x="8281210" y="3293928"/>
            <a:ext cx="33685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Level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of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construction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&amp;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design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The area of the space above the 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Ground level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The are of the space below the ground level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The year house was built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The year of the last renovation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Zip code area the house is in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Latitude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Longitude</a:t>
            </a:r>
          </a:p>
          <a:p>
            <a:pPr algn="just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15-nn of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sqft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living space</a:t>
            </a:r>
          </a:p>
          <a:p>
            <a:pPr algn="just"/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Sqft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of the land lots of the nearest 15 neighbors</a:t>
            </a:r>
          </a:p>
          <a:p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7F1961C-3BA2-43B8-9EFE-9B374CBB1C28}"/>
              </a:ext>
            </a:extLst>
          </p:cNvPr>
          <p:cNvSpPr/>
          <p:nvPr/>
        </p:nvSpPr>
        <p:spPr>
          <a:xfrm>
            <a:off x="1640440" y="1638795"/>
            <a:ext cx="201881" cy="213756"/>
          </a:xfrm>
          <a:prstGeom prst="ellipse">
            <a:avLst/>
          </a:prstGeom>
          <a:noFill/>
          <a:ln w="28575">
            <a:solidFill>
              <a:srgbClr val="FF0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594457-E725-423F-A573-721C5001A07A}"/>
              </a:ext>
            </a:extLst>
          </p:cNvPr>
          <p:cNvSpPr/>
          <p:nvPr/>
        </p:nvSpPr>
        <p:spPr>
          <a:xfrm>
            <a:off x="1640439" y="2032790"/>
            <a:ext cx="201881" cy="213756"/>
          </a:xfrm>
          <a:prstGeom prst="ellipse">
            <a:avLst/>
          </a:prstGeom>
          <a:noFill/>
          <a:ln w="28575">
            <a:solidFill>
              <a:srgbClr val="FF0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0012520-DBD2-4B24-8EC6-C92854BDE5F1}"/>
              </a:ext>
            </a:extLst>
          </p:cNvPr>
          <p:cNvSpPr/>
          <p:nvPr/>
        </p:nvSpPr>
        <p:spPr>
          <a:xfrm>
            <a:off x="1640439" y="2455893"/>
            <a:ext cx="201881" cy="213756"/>
          </a:xfrm>
          <a:prstGeom prst="ellipse">
            <a:avLst/>
          </a:prstGeom>
          <a:noFill/>
          <a:ln w="28575">
            <a:solidFill>
              <a:srgbClr val="FF0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87EF276-DBBB-4D8E-BAD5-40B3CCDE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40" y="19135"/>
            <a:ext cx="554182" cy="5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7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(1)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133523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3693537"/>
            <a:ext cx="1292225" cy="3164463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BEDB8-498D-4545-8A4D-419A0E1C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F4EEB-8F37-4131-91C4-51D088C2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370" y="844329"/>
            <a:ext cx="1206505" cy="5797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D433C4-2D9A-4C1E-8C71-60F1BE5A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897" y="822226"/>
            <a:ext cx="817003" cy="58421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199922-195B-45F6-A3E0-EFCA7E51A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650" y="1977253"/>
            <a:ext cx="4672470" cy="521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E2DC70-56FC-442E-987F-C98522CE8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650" y="4392491"/>
            <a:ext cx="4586198" cy="9698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FC083F-B664-4E0D-AC84-CB482BB54CAF}"/>
              </a:ext>
            </a:extLst>
          </p:cNvPr>
          <p:cNvSpPr txBox="1"/>
          <p:nvPr/>
        </p:nvSpPr>
        <p:spPr>
          <a:xfrm>
            <a:off x="1901650" y="2674197"/>
            <a:ext cx="6473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Date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변수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: Int 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날짜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,date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변수의 데이터의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datatype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을 날짜 형식으로 바꾸었다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.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6FE624-E4DD-429E-AA1E-97C7516E23F1}"/>
              </a:ext>
            </a:extLst>
          </p:cNvPr>
          <p:cNvSpPr txBox="1"/>
          <p:nvPr/>
        </p:nvSpPr>
        <p:spPr>
          <a:xfrm>
            <a:off x="1901650" y="5443919"/>
            <a:ext cx="5479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Data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Set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내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변수들에 대해서 결손치가 있는지 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rPr>
              <a:t> &gt; 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없음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10" panose="02030504000101010101" pitchFamily="18" charset="-127"/>
              <a:ea typeface="-윤고딕310" panose="0203050400010101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600E7-ADF2-4476-B808-98B5F64BC82F}"/>
              </a:ext>
            </a:extLst>
          </p:cNvPr>
          <p:cNvSpPr txBox="1"/>
          <p:nvPr/>
        </p:nvSpPr>
        <p:spPr>
          <a:xfrm>
            <a:off x="1551118" y="1331036"/>
            <a:ext cx="2163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1.Data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type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 변경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4CD4D7-7C04-453B-BE5B-09FA7149A3F3}"/>
              </a:ext>
            </a:extLst>
          </p:cNvPr>
          <p:cNvSpPr txBox="1"/>
          <p:nvPr/>
        </p:nvSpPr>
        <p:spPr>
          <a:xfrm>
            <a:off x="1551118" y="3835672"/>
            <a:ext cx="2163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kumimoji="0" lang="ko-KR" alt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결손치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07B1-96E0-45A3-8731-3FBA9341A60D}"/>
              </a:ext>
            </a:extLst>
          </p:cNvPr>
          <p:cNvGrpSpPr/>
          <p:nvPr/>
        </p:nvGrpSpPr>
        <p:grpSpPr>
          <a:xfrm>
            <a:off x="1505399" y="805723"/>
            <a:ext cx="3297987" cy="369332"/>
            <a:chOff x="1505399" y="805723"/>
            <a:chExt cx="3297987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D2504C-3BFC-4993-917F-6AACF5FC7721}"/>
                </a:ext>
              </a:extLst>
            </p:cNvPr>
            <p:cNvSpPr txBox="1"/>
            <p:nvPr/>
          </p:nvSpPr>
          <p:spPr>
            <a:xfrm>
              <a:off x="1528259" y="805723"/>
              <a:ext cx="3275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data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type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변경 및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결손치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확인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8EBA8C6-9F05-4F24-9A75-47B99278CF60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5A520BC-D4F1-44A4-94BC-9A7D82F16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40" y="19135"/>
            <a:ext cx="554182" cy="5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1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(1)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133523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3693537"/>
            <a:ext cx="1292225" cy="3164463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DF7F4CD-F504-413D-8950-F9E858D27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0FD8214-7F09-4FA3-9141-86123C69E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195" name="_x848132048" descr="EMB000071c84209">
            <a:extLst>
              <a:ext uri="{FF2B5EF4-FFF2-40B4-BE49-F238E27FC236}">
                <a16:creationId xmlns:a16="http://schemas.microsoft.com/office/drawing/2014/main" id="{499328A2-562B-4FBC-954F-F5310840F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118" y="1417549"/>
            <a:ext cx="6239446" cy="525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1D1CE88C-4A7C-44D5-84C1-E0A202AF5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66EB86-3353-4253-90D2-735D8D858F5D}"/>
              </a:ext>
            </a:extLst>
          </p:cNvPr>
          <p:cNvGrpSpPr/>
          <p:nvPr/>
        </p:nvGrpSpPr>
        <p:grpSpPr>
          <a:xfrm>
            <a:off x="3337037" y="1279224"/>
            <a:ext cx="3208022" cy="3342677"/>
            <a:chOff x="4229100" y="836037"/>
            <a:chExt cx="3208022" cy="3342677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D445230-15D8-427F-9911-FD61285B7C39}"/>
                </a:ext>
              </a:extLst>
            </p:cNvPr>
            <p:cNvSpPr/>
            <p:nvPr/>
          </p:nvSpPr>
          <p:spPr>
            <a:xfrm>
              <a:off x="4229100" y="836037"/>
              <a:ext cx="525780" cy="497463"/>
            </a:xfrm>
            <a:prstGeom prst="ellipse">
              <a:avLst/>
            </a:prstGeom>
            <a:noFill/>
            <a:ln w="3175">
              <a:solidFill>
                <a:srgbClr val="FF0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200" name="_x850235432" descr="EMB000071c84221">
              <a:extLst>
                <a:ext uri="{FF2B5EF4-FFF2-40B4-BE49-F238E27FC236}">
                  <a16:creationId xmlns:a16="http://schemas.microsoft.com/office/drawing/2014/main" id="{B5F374D6-6F47-4FCF-8A63-48C5CA16F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44"/>
            <a:stretch>
              <a:fillRect/>
            </a:stretch>
          </p:blipFill>
          <p:spPr bwMode="auto">
            <a:xfrm>
              <a:off x="4789474" y="912237"/>
              <a:ext cx="2647648" cy="3266477"/>
            </a:xfrm>
            <a:prstGeom prst="rect">
              <a:avLst/>
            </a:prstGeom>
            <a:noFill/>
            <a:ln w="28575">
              <a:solidFill>
                <a:srgbClr val="FF006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83127B-001B-465A-9D1D-232F1CB52DB2}"/>
              </a:ext>
            </a:extLst>
          </p:cNvPr>
          <p:cNvGrpSpPr/>
          <p:nvPr/>
        </p:nvGrpSpPr>
        <p:grpSpPr>
          <a:xfrm>
            <a:off x="3897411" y="1355073"/>
            <a:ext cx="2647648" cy="3266828"/>
            <a:chOff x="4789474" y="911886"/>
            <a:chExt cx="2647648" cy="326682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700E62-0D29-4621-BDF1-908CCF1D73DF}"/>
                </a:ext>
              </a:extLst>
            </p:cNvPr>
            <p:cNvSpPr/>
            <p:nvPr/>
          </p:nvSpPr>
          <p:spPr>
            <a:xfrm>
              <a:off x="4789474" y="1661160"/>
              <a:ext cx="2647648" cy="251755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A747663-36E9-455B-8633-2996AD95C927}"/>
                </a:ext>
              </a:extLst>
            </p:cNvPr>
            <p:cNvSpPr/>
            <p:nvPr/>
          </p:nvSpPr>
          <p:spPr>
            <a:xfrm>
              <a:off x="4789474" y="911886"/>
              <a:ext cx="2647648" cy="618313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F45F63-48A4-455E-A28B-EE9DB5F640E2}"/>
              </a:ext>
            </a:extLst>
          </p:cNvPr>
          <p:cNvSpPr txBox="1"/>
          <p:nvPr/>
        </p:nvSpPr>
        <p:spPr>
          <a:xfrm>
            <a:off x="8133499" y="2862540"/>
            <a:ext cx="3804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Scatterplot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을 통해 변수의 특징 관찰</a:t>
            </a:r>
            <a:endParaRPr lang="en-US" altLang="ko-KR" sz="16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 </a:t>
            </a:r>
            <a:r>
              <a:rPr lang="en-US" altLang="ko-KR" sz="16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Bedrooms </a:t>
            </a:r>
            <a:r>
              <a:rPr lang="ko-KR" altLang="en-US" sz="16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변수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에 </a:t>
            </a:r>
            <a:r>
              <a:rPr lang="en-US" altLang="ko-KR" sz="1600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outlier</a:t>
            </a: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발견</a:t>
            </a:r>
            <a:endParaRPr lang="en-US" altLang="ko-KR" sz="16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354786-9C69-480E-A54F-8733134D8C68}"/>
              </a:ext>
            </a:extLst>
          </p:cNvPr>
          <p:cNvGrpSpPr/>
          <p:nvPr/>
        </p:nvGrpSpPr>
        <p:grpSpPr>
          <a:xfrm>
            <a:off x="1505399" y="805723"/>
            <a:ext cx="4040563" cy="369332"/>
            <a:chOff x="1505399" y="805723"/>
            <a:chExt cx="404056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B6F3B2-FDD7-4E59-BD3B-2736497D1037}"/>
                </a:ext>
              </a:extLst>
            </p:cNvPr>
            <p:cNvSpPr txBox="1"/>
            <p:nvPr/>
          </p:nvSpPr>
          <p:spPr>
            <a:xfrm>
              <a:off x="1528259" y="805723"/>
              <a:ext cx="4017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산점도</a:t>
              </a:r>
              <a:r>
                <a:rPr lang="en-US" altLang="ko-KR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(scatterplot)</a:t>
              </a:r>
              <a:r>
                <a:rPr lang="ko-KR" altLang="en-US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를 통한 이상치 발견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4AF873-A0CE-451F-BF83-6E6E402538C9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402500-CA86-4307-9435-068631196949}"/>
              </a:ext>
            </a:extLst>
          </p:cNvPr>
          <p:cNvSpPr/>
          <p:nvPr/>
        </p:nvSpPr>
        <p:spPr>
          <a:xfrm>
            <a:off x="8230654" y="3693537"/>
            <a:ext cx="36102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Bedroom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</a:t>
            </a: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33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개인 </a:t>
            </a: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house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해당 </a:t>
            </a: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house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 </a:t>
            </a:r>
            <a:r>
              <a:rPr lang="en-US" altLang="ko-KR" sz="1600" dirty="0" err="1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sqft_living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 크기</a:t>
            </a: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bathroom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</a:t>
            </a: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개수 </a:t>
            </a: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(1.5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</a:t>
            </a:r>
            <a:r>
              <a:rPr lang="en-US" altLang="ko-KR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등을 고려</a:t>
            </a:r>
            <a:endParaRPr lang="en-US" altLang="ko-KR" sz="16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비현실적이라 판단</a:t>
            </a:r>
            <a:endParaRPr lang="en-US" altLang="ko-KR" sz="16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해당 데이터를 삭제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4DFD578-5062-44E5-85E6-6193B5F4B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40" y="19135"/>
            <a:ext cx="554182" cy="5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6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(1)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958639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4462670"/>
            <a:ext cx="1292225" cy="239533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245F13-CBD8-4D2F-8E51-D665EB25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40" y="19135"/>
            <a:ext cx="554182" cy="581549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DD4DF190-11C7-4918-80EE-9939B436B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409" name="_x666451928" descr="EMB000071c84223">
            <a:extLst>
              <a:ext uri="{FF2B5EF4-FFF2-40B4-BE49-F238E27FC236}">
                <a16:creationId xmlns:a16="http://schemas.microsoft.com/office/drawing/2014/main" id="{EAD898D1-CD70-4356-BCB9-121F043A4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1263520"/>
            <a:ext cx="3670300" cy="266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31519B0-A00A-442F-B295-412522E1F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411" name="_x850236368" descr="EMB000071c84225">
            <a:extLst>
              <a:ext uri="{FF2B5EF4-FFF2-40B4-BE49-F238E27FC236}">
                <a16:creationId xmlns:a16="http://schemas.microsoft.com/office/drawing/2014/main" id="{0E0517A7-8E69-4B48-AF5E-94EF0CBB9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479" y="1287118"/>
            <a:ext cx="3468254" cy="27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4A660B96-91B3-4241-9995-8040E9A6E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413" name="_x850238672" descr="EMB000071c84229">
            <a:extLst>
              <a:ext uri="{FF2B5EF4-FFF2-40B4-BE49-F238E27FC236}">
                <a16:creationId xmlns:a16="http://schemas.microsoft.com/office/drawing/2014/main" id="{E88BABCE-FF7E-4DD6-8FFE-9445F04F0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74"/>
          <a:stretch/>
        </p:blipFill>
        <p:spPr bwMode="auto">
          <a:xfrm>
            <a:off x="8701779" y="1315509"/>
            <a:ext cx="3200400" cy="27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63272545-C201-4798-8EA7-CE9E4AC90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415" name="_x850238744" descr="EMB000071c8422d">
            <a:extLst>
              <a:ext uri="{FF2B5EF4-FFF2-40B4-BE49-F238E27FC236}">
                <a16:creationId xmlns:a16="http://schemas.microsoft.com/office/drawing/2014/main" id="{FDD1830F-84F3-4E26-AAF5-526B9115A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3979959"/>
            <a:ext cx="3572507" cy="266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95D27B6A-1D69-41A3-AB62-4573A8204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417" name="_x850237664" descr="EMB000071c8422f">
            <a:extLst>
              <a:ext uri="{FF2B5EF4-FFF2-40B4-BE49-F238E27FC236}">
                <a16:creationId xmlns:a16="http://schemas.microsoft.com/office/drawing/2014/main" id="{229EC734-D0A1-4816-8DDF-AE38EC942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61" y="4020919"/>
            <a:ext cx="3666518" cy="266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CE2EC3BB-6A4A-48CE-BA2C-CB70A5B1C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419" name="_x850238600" descr="EMB000071c84231">
            <a:extLst>
              <a:ext uri="{FF2B5EF4-FFF2-40B4-BE49-F238E27FC236}">
                <a16:creationId xmlns:a16="http://schemas.microsoft.com/office/drawing/2014/main" id="{807FA6D1-0ADB-400F-B618-DDE3DBE12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779" y="4077518"/>
            <a:ext cx="3379731" cy="255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911594F-6999-4850-94E7-BCB64208267B}"/>
              </a:ext>
            </a:extLst>
          </p:cNvPr>
          <p:cNvGrpSpPr/>
          <p:nvPr/>
        </p:nvGrpSpPr>
        <p:grpSpPr>
          <a:xfrm>
            <a:off x="1505399" y="805723"/>
            <a:ext cx="4708373" cy="369332"/>
            <a:chOff x="1505399" y="805723"/>
            <a:chExt cx="470837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1888E2-C9D6-4428-8372-14A3BB87542A}"/>
                </a:ext>
              </a:extLst>
            </p:cNvPr>
            <p:cNvSpPr txBox="1"/>
            <p:nvPr/>
          </p:nvSpPr>
          <p:spPr>
            <a:xfrm>
              <a:off x="1528259" y="805723"/>
              <a:ext cx="4685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bedrooms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이외 변수에 </a:t>
              </a:r>
              <a:r>
                <a:rPr lang="ko-KR" altLang="en-US" dirty="0">
                  <a:solidFill>
                    <a:prstClr val="black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이상치가 있는지 탐색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0A0852-685F-43E1-8ED9-6B524D9327BE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467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E74BB-6A54-45D3-840B-B392C3A457AF}"/>
              </a:ext>
            </a:extLst>
          </p:cNvPr>
          <p:cNvSpPr/>
          <p:nvPr/>
        </p:nvSpPr>
        <p:spPr>
          <a:xfrm>
            <a:off x="0" y="0"/>
            <a:ext cx="12192000" cy="680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srgbClr val="FA3C71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 EDA (1)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F5667-A8E6-4490-92CE-02EC803FD5B0}"/>
              </a:ext>
            </a:extLst>
          </p:cNvPr>
          <p:cNvSpPr/>
          <p:nvPr/>
        </p:nvSpPr>
        <p:spPr>
          <a:xfrm>
            <a:off x="28575" y="707950"/>
            <a:ext cx="1292225" cy="2133523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757289-0EAE-4F4B-83B9-1CF3F96840B4}"/>
              </a:ext>
            </a:extLst>
          </p:cNvPr>
          <p:cNvSpPr/>
          <p:nvPr/>
        </p:nvSpPr>
        <p:spPr>
          <a:xfrm>
            <a:off x="28575" y="3693537"/>
            <a:ext cx="1292225" cy="3164463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6849909-E077-4CBE-BFA2-1C99F9AEB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77491A9-0771-4380-9FB7-CA5F89CD0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6321818-2837-4BEB-8FC0-9BF9C78C3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F3D6ECF-5664-419A-84BE-C6A771854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178" name="_x850239968" descr="EMB000071c8423a">
            <a:extLst>
              <a:ext uri="{FF2B5EF4-FFF2-40B4-BE49-F238E27FC236}">
                <a16:creationId xmlns:a16="http://schemas.microsoft.com/office/drawing/2014/main" id="{3A57EEC3-AABF-4471-BC6A-4C787AE7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322" y="1584712"/>
            <a:ext cx="7884568" cy="49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F7545D-2AA2-4520-BD36-12F1CEDF7CEB}"/>
              </a:ext>
            </a:extLst>
          </p:cNvPr>
          <p:cNvGrpSpPr/>
          <p:nvPr/>
        </p:nvGrpSpPr>
        <p:grpSpPr>
          <a:xfrm>
            <a:off x="1505399" y="805723"/>
            <a:ext cx="3365698" cy="369332"/>
            <a:chOff x="1505399" y="805723"/>
            <a:chExt cx="3365698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671C2F-FD42-4DD2-9C68-49F7F1298216}"/>
                </a:ext>
              </a:extLst>
            </p:cNvPr>
            <p:cNvSpPr txBox="1"/>
            <p:nvPr/>
          </p:nvSpPr>
          <p:spPr>
            <a:xfrm>
              <a:off x="1528259" y="805723"/>
              <a:ext cx="3342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이상치 제외한 후의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scatter plot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9284A58-0D5A-4A5D-A122-8121D3D51354}"/>
                </a:ext>
              </a:extLst>
            </p:cNvPr>
            <p:cNvSpPr/>
            <p:nvPr/>
          </p:nvSpPr>
          <p:spPr>
            <a:xfrm>
              <a:off x="1505399" y="805723"/>
              <a:ext cx="45719" cy="369332"/>
            </a:xfrm>
            <a:prstGeom prst="rect">
              <a:avLst/>
            </a:prstGeom>
            <a:solidFill>
              <a:srgbClr val="FA3C71"/>
            </a:solidFill>
            <a:ln>
              <a:solidFill>
                <a:srgbClr val="FA3C7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704A63E-73AA-4DBA-9654-9E5A53480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40" y="19135"/>
            <a:ext cx="554182" cy="5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59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66"/>
          </a:solidFill>
          <a:prstDash val="sys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2476</Words>
  <Application>Microsoft Office PowerPoint</Application>
  <PresentationFormat>와이드스크린</PresentationFormat>
  <Paragraphs>422</Paragraphs>
  <Slides>40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a타이틀고딕2</vt:lpstr>
      <vt:lpstr>1훈하얀고양이 R</vt:lpstr>
      <vt:lpstr>Arial</vt:lpstr>
      <vt:lpstr>210 오늘밤 R</vt:lpstr>
      <vt:lpstr>-윤고딕310</vt:lpstr>
      <vt:lpstr>맑은 고딕</vt:lpstr>
      <vt:lpstr>Wingdings</vt:lpstr>
      <vt:lpstr>-윤고딕330</vt:lpstr>
      <vt:lpstr>나눔스퀘어 Bold</vt:lpstr>
      <vt:lpstr>a타이틀고딕1</vt:lpstr>
      <vt:lpstr>-윤고딕320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윤나은</cp:lastModifiedBy>
  <cp:revision>253</cp:revision>
  <dcterms:created xsi:type="dcterms:W3CDTF">2019-06-19T05:11:07Z</dcterms:created>
  <dcterms:modified xsi:type="dcterms:W3CDTF">2020-02-13T08:56:39Z</dcterms:modified>
</cp:coreProperties>
</file>